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Lst>
  <p:notesMasterIdLst>
    <p:notesMasterId r:id="rId27"/>
  </p:notesMasterIdLst>
  <p:sldIdLst>
    <p:sldId id="279" r:id="rId3"/>
    <p:sldId id="265" r:id="rId4"/>
    <p:sldId id="266" r:id="rId5"/>
    <p:sldId id="267" r:id="rId6"/>
    <p:sldId id="268" r:id="rId7"/>
    <p:sldId id="257" r:id="rId8"/>
    <p:sldId id="258" r:id="rId9"/>
    <p:sldId id="259" r:id="rId10"/>
    <p:sldId id="260" r:id="rId11"/>
    <p:sldId id="261" r:id="rId12"/>
    <p:sldId id="262" r:id="rId13"/>
    <p:sldId id="263" r:id="rId14"/>
    <p:sldId id="264" r:id="rId15"/>
    <p:sldId id="269" r:id="rId16"/>
    <p:sldId id="270" r:id="rId17"/>
    <p:sldId id="271" r:id="rId18"/>
    <p:sldId id="272" r:id="rId19"/>
    <p:sldId id="273" r:id="rId20"/>
    <p:sldId id="274" r:id="rId21"/>
    <p:sldId id="275" r:id="rId22"/>
    <p:sldId id="276" r:id="rId23"/>
    <p:sldId id="277" r:id="rId24"/>
    <p:sldId id="280"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4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944DCC-836B-4846-9B45-3428FE327578}" type="datetimeFigureOut">
              <a:rPr lang="en-US" smtClean="0"/>
              <a:t>6/20/2019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919A01-F7F7-4155-9DAA-EE32498FFE34}" type="slidenum">
              <a:rPr lang="en-US" smtClean="0"/>
              <a:t>‹#›</a:t>
            </a:fld>
            <a:endParaRPr lang="en-US"/>
          </a:p>
        </p:txBody>
      </p:sp>
    </p:spTree>
    <p:extLst>
      <p:ext uri="{BB962C8B-B14F-4D97-AF65-F5344CB8AC3E}">
        <p14:creationId xmlns:p14="http://schemas.microsoft.com/office/powerpoint/2010/main" val="50338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altLang="en-US" u="sng" dirty="0" smtClean="0"/>
              <a:t>Speaker: </a:t>
            </a:r>
            <a:r>
              <a:rPr lang="en-US" dirty="0" smtClean="0"/>
              <a:t>When shopping at the Commissary,</a:t>
            </a:r>
            <a:r>
              <a:rPr lang="en-US" baseline="0" dirty="0" smtClean="0"/>
              <a:t> look for the NGP logo on food items to ensure you are buying healthier options.  The NGP includes: </a:t>
            </a:r>
            <a:r>
              <a:rPr lang="en-US" dirty="0" smtClean="0"/>
              <a:t>Packaged good items, and dairy products that have a thumbs up symbol have been approved as meeting criteria by DoD and service dietitians as being of high nutritional quality.  They are nutrient dense and are a great choice in building a healthy eating pattern to promote optimal health and performance.   These items align with the criteria for Go for Green and the Dietary Guidelines for Americans.  Think of the thumb as, “Dietitian Approved!  We did the work for you”.    Building a healthy meal pattern to promote performance begins with building a nutritious cart!</a:t>
            </a:r>
          </a:p>
          <a:p>
            <a:pPr>
              <a:defRPr/>
            </a:pPr>
            <a:r>
              <a:rPr lang="en-US" dirty="0" smtClean="0"/>
              <a:t> </a:t>
            </a:r>
          </a:p>
          <a:p>
            <a:pPr>
              <a:defRPr/>
            </a:pPr>
            <a:r>
              <a:rPr lang="en-US" dirty="0" smtClean="0"/>
              <a:t>Aim to:</a:t>
            </a:r>
          </a:p>
          <a:p>
            <a:pPr>
              <a:defRPr/>
            </a:pPr>
            <a:r>
              <a:rPr lang="en-US" dirty="0" smtClean="0"/>
              <a:t> </a:t>
            </a:r>
          </a:p>
          <a:p>
            <a:pPr marL="171450" indent="-171450">
              <a:buFont typeface="Wingdings" panose="05000000000000000000" pitchFamily="2" charset="2"/>
              <a:buChar char="ü"/>
              <a:defRPr/>
            </a:pPr>
            <a:r>
              <a:rPr lang="en-US" dirty="0" smtClean="0"/>
              <a:t>Fill your cart with mostly with</a:t>
            </a:r>
          </a:p>
          <a:p>
            <a:pPr marL="628650" lvl="1" indent="-171450">
              <a:buFont typeface="Wingdings" panose="05000000000000000000" pitchFamily="2" charset="2"/>
              <a:buChar char="ü"/>
              <a:defRPr/>
            </a:pPr>
            <a:r>
              <a:rPr lang="en-US" dirty="0" smtClean="0"/>
              <a:t> Fresh produce	 </a:t>
            </a:r>
          </a:p>
          <a:p>
            <a:pPr>
              <a:defRPr/>
            </a:pPr>
            <a:r>
              <a:rPr lang="en-US" dirty="0" smtClean="0"/>
              <a:t> </a:t>
            </a:r>
          </a:p>
          <a:p>
            <a:pPr marL="628650" lvl="1" indent="-171450">
              <a:buFont typeface="Wingdings" panose="05000000000000000000" pitchFamily="2" charset="2"/>
              <a:buChar char="ü"/>
              <a:defRPr/>
            </a:pPr>
            <a:r>
              <a:rPr lang="en-US" dirty="0" smtClean="0"/>
              <a:t>Lean meats and eggs</a:t>
            </a:r>
          </a:p>
          <a:p>
            <a:pPr>
              <a:defRPr/>
            </a:pPr>
            <a:r>
              <a:rPr lang="en-US" dirty="0" smtClean="0"/>
              <a:t> </a:t>
            </a:r>
          </a:p>
          <a:p>
            <a:pPr marL="628650" lvl="1" indent="-171450">
              <a:buFont typeface="Wingdings" panose="05000000000000000000" pitchFamily="2" charset="2"/>
              <a:buChar char="ü"/>
              <a:defRPr/>
            </a:pPr>
            <a:r>
              <a:rPr lang="en-US" dirty="0" smtClean="0"/>
              <a:t> Heart healthy fats from fish, nuts and seeds, olive and canola oil and avocados, etc. </a:t>
            </a:r>
          </a:p>
          <a:p>
            <a:pPr>
              <a:defRPr/>
            </a:pPr>
            <a:r>
              <a:rPr lang="en-US" dirty="0" smtClean="0"/>
              <a:t> </a:t>
            </a:r>
          </a:p>
          <a:p>
            <a:pPr marL="628650" lvl="1" indent="-171450">
              <a:buFont typeface="Wingdings" panose="05000000000000000000" pitchFamily="2" charset="2"/>
              <a:buChar char="ü"/>
              <a:defRPr/>
            </a:pPr>
            <a:r>
              <a:rPr lang="en-US" dirty="0" smtClean="0"/>
              <a:t>Packaged items that have the Thumbs-Up</a:t>
            </a:r>
          </a:p>
          <a:p>
            <a:pPr>
              <a:defRPr/>
            </a:pPr>
            <a:r>
              <a:rPr lang="en-US" dirty="0" smtClean="0"/>
              <a:t> </a:t>
            </a:r>
          </a:p>
          <a:p>
            <a:pPr>
              <a:defRPr/>
            </a:pPr>
            <a:r>
              <a:rPr lang="en-US" dirty="0" smtClean="0"/>
              <a:t>AND</a:t>
            </a:r>
          </a:p>
          <a:p>
            <a:pPr>
              <a:defRPr/>
            </a:pPr>
            <a:r>
              <a:rPr lang="en-US" dirty="0" smtClean="0"/>
              <a:t> </a:t>
            </a:r>
          </a:p>
          <a:p>
            <a:pPr>
              <a:buFont typeface="Wingdings" panose="05000000000000000000" pitchFamily="2" charset="2"/>
              <a:buNone/>
              <a:defRPr/>
            </a:pPr>
            <a:r>
              <a:rPr lang="en-US" dirty="0" smtClean="0"/>
              <a:t>Remember: </a:t>
            </a:r>
          </a:p>
          <a:p>
            <a:pPr marL="171450" indent="-171450">
              <a:buFont typeface="Wingdings" panose="05000000000000000000" pitchFamily="2" charset="2"/>
              <a:buChar char="ü"/>
              <a:defRPr/>
            </a:pPr>
            <a:r>
              <a:rPr lang="en-US" dirty="0" smtClean="0"/>
              <a:t> It is okay to include a few indulgences and treats.  Just use the nutrition attributes to guide you.</a:t>
            </a:r>
          </a:p>
          <a:p>
            <a:pPr>
              <a:defRPr/>
            </a:pPr>
            <a:r>
              <a:rPr lang="en-US" dirty="0" smtClean="0"/>
              <a:t> </a:t>
            </a:r>
          </a:p>
          <a:p>
            <a:pPr>
              <a:defRPr/>
            </a:pPr>
            <a:endParaRPr lang="en-US" dirty="0" smtClean="0"/>
          </a:p>
          <a:p>
            <a:pPr>
              <a:defRPr/>
            </a:pPr>
            <a:endParaRPr lang="en-US" dirty="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6FD82A2-6CCE-46C6-8900-BACFAD44C6B1}"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189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DV = Daily Value, the recommended daily amount of a particular nutrient</a:t>
            </a:r>
          </a:p>
          <a:p>
            <a:pPr algn="ctr"/>
            <a:r>
              <a:rPr lang="en-US" dirty="0" smtClean="0"/>
              <a:t>% is usually based on a 2,000 calorie diet</a:t>
            </a:r>
          </a:p>
          <a:p>
            <a:pPr marL="171450" indent="-171450">
              <a:buFont typeface="Arial"/>
              <a:buChar char="•"/>
            </a:pPr>
            <a:endParaRPr lang="en-US" dirty="0" smtClean="0"/>
          </a:p>
          <a:p>
            <a:pPr marL="171450" indent="-171450">
              <a:buFont typeface="Arial"/>
              <a:buChar char="•"/>
            </a:pPr>
            <a:endParaRPr lang="en-US" dirty="0" smtClean="0"/>
          </a:p>
          <a:p>
            <a:pPr marL="171450" indent="-171450">
              <a:buFont typeface="Arial"/>
              <a:buChar char="•"/>
            </a:pPr>
            <a:endParaRPr lang="en-US" dirty="0" smtClean="0"/>
          </a:p>
          <a:p>
            <a:pPr marL="171450" indent="-171450">
              <a:buFont typeface="Arial"/>
              <a:buChar char="•"/>
            </a:pPr>
            <a:r>
              <a:rPr lang="en-US" dirty="0" smtClean="0"/>
              <a:t>There</a:t>
            </a:r>
            <a:r>
              <a:rPr lang="en-US" baseline="0" dirty="0" smtClean="0"/>
              <a:t> are additional tools to help dietary supplement users make wise choices. </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baseline="0" dirty="0" smtClean="0"/>
              <a:t>The OPSS High Risk card provides a checklist to use when reviewing a Supplement Facts label.</a:t>
            </a:r>
          </a:p>
          <a:p>
            <a:pPr marL="628650" marR="0" lvl="1" indent="-171450" algn="l" defTabSz="914400" rtl="0" eaLnBrk="1" fontAlgn="base" latinLnBrk="0" hangingPunct="1">
              <a:lnSpc>
                <a:spcPct val="100000"/>
              </a:lnSpc>
              <a:spcBef>
                <a:spcPct val="30000"/>
              </a:spcBef>
              <a:spcAft>
                <a:spcPct val="0"/>
              </a:spcAft>
              <a:buClrTx/>
              <a:buSzTx/>
              <a:buFont typeface="Arial"/>
              <a:buChar char="•"/>
              <a:tabLst/>
              <a:defRPr/>
            </a:pPr>
            <a:r>
              <a:rPr lang="en-US" baseline="0" dirty="0" smtClean="0"/>
              <a:t>Answering the questions on the card provides a quick check for potential safety to help the user make an informed decision.</a:t>
            </a:r>
          </a:p>
          <a:p>
            <a:pPr marL="628650" marR="0" lvl="1" indent="-171450" algn="l" defTabSz="914400" rtl="0" eaLnBrk="1" fontAlgn="base" latinLnBrk="0" hangingPunct="1">
              <a:lnSpc>
                <a:spcPct val="100000"/>
              </a:lnSpc>
              <a:spcBef>
                <a:spcPct val="30000"/>
              </a:spcBef>
              <a:spcAft>
                <a:spcPct val="0"/>
              </a:spcAft>
              <a:buClrTx/>
              <a:buSzTx/>
              <a:buFont typeface="Arial"/>
              <a:buChar char="•"/>
              <a:tabLst/>
              <a:defRPr/>
            </a:pPr>
            <a:r>
              <a:rPr lang="en-US" baseline="0" dirty="0" smtClean="0"/>
              <a:t>Some of the questions here are taken from the card.</a:t>
            </a:r>
          </a:p>
          <a:p>
            <a:pPr marL="171450" indent="-171450">
              <a:buFont typeface="Arial"/>
              <a:buChar char="•"/>
            </a:pPr>
            <a:r>
              <a:rPr lang="en-US" baseline="0" dirty="0" smtClean="0"/>
              <a:t>Another important safety check involves third-party certification/verification.</a:t>
            </a:r>
          </a:p>
          <a:p>
            <a:pPr marL="628650" lvl="1" indent="-171450">
              <a:buFont typeface="Arial"/>
              <a:buChar char="•"/>
            </a:pPr>
            <a:r>
              <a:rPr lang="en-US" baseline="0" dirty="0" smtClean="0"/>
              <a:t>Check each dietary supplement for at least one of the seals shown on this slide.</a:t>
            </a:r>
          </a:p>
          <a:p>
            <a:pPr marL="628650" lvl="1" indent="-171450">
              <a:buFont typeface="Arial"/>
              <a:buChar char="•"/>
            </a:pPr>
            <a:r>
              <a:rPr lang="en-US" baseline="0" dirty="0" smtClean="0"/>
              <a:t>These organizations certify that a dietary supplement has been evaluated for manufacturing practices, purity, and/or quality.</a:t>
            </a:r>
          </a:p>
          <a:p>
            <a:pPr marL="1085850" lvl="2" indent="-171450">
              <a:buFont typeface="Arial"/>
              <a:buChar char="•"/>
            </a:pPr>
            <a:r>
              <a:rPr lang="en-US" baseline="0" dirty="0" smtClean="0"/>
              <a:t>This means that the Supplement Facts label accurately reflects the ingredients in the supplement (for the particular lot tested).</a:t>
            </a:r>
          </a:p>
          <a:p>
            <a:pPr marL="171450" indent="-171450">
              <a:buFont typeface="Arial"/>
              <a:buChar char="•"/>
            </a:pPr>
            <a:r>
              <a:rPr lang="en-US" baseline="0" dirty="0" smtClean="0"/>
              <a:t>The percent Daily Value—noted in the second bullet here—is a guide to the nutrients in one serving of a food.</a:t>
            </a:r>
          </a:p>
          <a:p>
            <a:pPr marL="628650" lvl="1" indent="-171450">
              <a:buFont typeface="Arial"/>
              <a:buChar char="•"/>
            </a:pPr>
            <a:r>
              <a:rPr lang="en-US" baseline="0" dirty="0" smtClean="0"/>
              <a:t>For example, if the label lists 15% DV for calcium, it means that one serving of the supplement provides 15% of the calcium needed each day.</a:t>
            </a:r>
          </a:p>
          <a:p>
            <a:pPr marL="628650" lvl="1" indent="-171450">
              <a:buFont typeface="Arial"/>
              <a:buChar char="•"/>
            </a:pPr>
            <a:r>
              <a:rPr lang="en-US" baseline="0" dirty="0" smtClean="0"/>
              <a:t>The % DV can thus help determine if an item is high or low in a specific nutrient.</a:t>
            </a:r>
          </a:p>
          <a:p>
            <a:pPr marL="171450" indent="-171450">
              <a:buFont typeface="Arial"/>
              <a:buChar char="•"/>
            </a:pPr>
            <a:r>
              <a:rPr lang="en-US" baseline="0" dirty="0" smtClean="0"/>
              <a:t>Supplements that contain more than 200% DV for any nutrient should be avoided.</a:t>
            </a:r>
          </a:p>
          <a:p>
            <a:pPr marL="628650" lvl="1" indent="-171450">
              <a:buFont typeface="Arial"/>
              <a:buChar char="•"/>
            </a:pPr>
            <a:r>
              <a:rPr lang="en-US" baseline="0" dirty="0" smtClean="0"/>
              <a:t>Excess nutrients can be not only costly but possibly harmful.</a:t>
            </a: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C632C-8E4D-495D-946C-7C3AE24AB3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7784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 is a deadly stack…even replacing </a:t>
            </a:r>
            <a:r>
              <a:rPr lang="en-US" dirty="0" err="1" smtClean="0"/>
              <a:t>ephedra</a:t>
            </a:r>
            <a:r>
              <a:rPr lang="en-US" dirty="0" smtClean="0"/>
              <a:t> with a similar</a:t>
            </a:r>
            <a:r>
              <a:rPr lang="en-US" baseline="0" dirty="0" smtClean="0"/>
              <a:t> “</a:t>
            </a:r>
            <a:r>
              <a:rPr lang="en-US" baseline="0" dirty="0" err="1" smtClean="0"/>
              <a:t>ephedra</a:t>
            </a:r>
            <a:r>
              <a:rPr lang="en-US" baseline="0" dirty="0" smtClean="0"/>
              <a:t>-free” stimulant can cause adverse health reactions</a:t>
            </a:r>
          </a:p>
          <a:p>
            <a:endParaRPr lang="en-US" baseline="0" dirty="0" smtClean="0"/>
          </a:p>
          <a:p>
            <a:r>
              <a:rPr lang="en-US" sz="1200" kern="1200" baseline="0" dirty="0" smtClean="0">
                <a:solidFill>
                  <a:schemeClr val="tx1"/>
                </a:solidFill>
                <a:latin typeface="+mn-lt"/>
                <a:ea typeface="+mn-ea"/>
                <a:cs typeface="+mn-cs"/>
              </a:rPr>
              <a:t>Two examples are vitamin C and iron, and ginseng and caffeine.</a:t>
            </a:r>
          </a:p>
          <a:p>
            <a:r>
              <a:rPr lang="en-US" sz="1200" kern="1200" baseline="0" dirty="0" smtClean="0">
                <a:solidFill>
                  <a:schemeClr val="tx1"/>
                </a:solidFill>
                <a:latin typeface="+mn-lt"/>
                <a:ea typeface="+mn-ea"/>
                <a:cs typeface="+mn-cs"/>
              </a:rPr>
              <a:t>Vitamin C enhances the absorption of iron, which is a good</a:t>
            </a:r>
          </a:p>
          <a:p>
            <a:r>
              <a:rPr lang="en-US" sz="1200" kern="1200" baseline="0" dirty="0" smtClean="0">
                <a:solidFill>
                  <a:schemeClr val="tx1"/>
                </a:solidFill>
                <a:latin typeface="+mn-lt"/>
                <a:ea typeface="+mn-ea"/>
                <a:cs typeface="+mn-cs"/>
              </a:rPr>
              <a:t>thing, but if ginseng is taken with caffeine, it may be detrimental, as</a:t>
            </a:r>
          </a:p>
          <a:p>
            <a:r>
              <a:rPr lang="en-US" sz="1200" kern="1200" baseline="0" dirty="0" smtClean="0">
                <a:solidFill>
                  <a:schemeClr val="tx1"/>
                </a:solidFill>
                <a:latin typeface="+mn-lt"/>
                <a:ea typeface="+mn-ea"/>
                <a:cs typeface="+mn-cs"/>
              </a:rPr>
              <a:t>ginseng has been shown to increase the effects of caffeine, to possibly</a:t>
            </a:r>
          </a:p>
          <a:p>
            <a:r>
              <a:rPr lang="en-US" sz="1200" kern="1200" baseline="0" dirty="0" smtClean="0">
                <a:solidFill>
                  <a:schemeClr val="tx1"/>
                </a:solidFill>
                <a:latin typeface="+mn-lt"/>
                <a:ea typeface="+mn-ea"/>
                <a:cs typeface="+mn-cs"/>
              </a:rPr>
              <a:t>cause nervousness, sweating, insomnia, and/or an irregular heartbeat.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354FFF-E12B-4CEE-9FD6-A28CBBD95A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6505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Black coffee,</a:t>
            </a:r>
            <a:r>
              <a:rPr lang="en-US" baseline="0" dirty="0" smtClean="0"/>
              <a:t> brewed: 133mg/8oz</a:t>
            </a:r>
          </a:p>
          <a:p>
            <a:r>
              <a:rPr lang="en-US" dirty="0" smtClean="0"/>
              <a:t>Answer: 15-19 tsp of whit</a:t>
            </a:r>
            <a:r>
              <a:rPr lang="en-US" baseline="0" dirty="0" smtClean="0"/>
              <a:t>e sugar poured into that can (240-304 empty calories)</a:t>
            </a:r>
            <a:endParaRPr lang="en-US" dirty="0" smtClean="0"/>
          </a:p>
          <a:p>
            <a:r>
              <a:rPr lang="en-US" dirty="0" smtClean="0"/>
              <a:t>Source:</a:t>
            </a:r>
            <a:r>
              <a:rPr lang="en-US" baseline="0" dirty="0" smtClean="0"/>
              <a:t> http://anrcatalog.ucdavis.edu/pdf/8265.pdf</a:t>
            </a:r>
          </a:p>
          <a:p>
            <a:endParaRPr lang="en-US" baseline="0" dirty="0" smtClean="0"/>
          </a:p>
          <a:p>
            <a:r>
              <a:rPr lang="en-US" baseline="0" dirty="0" smtClean="0"/>
              <a:t>Definition: a beverage that contains caffeine in combination with other ingredients such as </a:t>
            </a:r>
            <a:r>
              <a:rPr lang="en-US" baseline="0" dirty="0" err="1" smtClean="0"/>
              <a:t>taurine</a:t>
            </a:r>
            <a:r>
              <a:rPr lang="en-US" baseline="0" dirty="0" smtClean="0"/>
              <a:t>, </a:t>
            </a:r>
            <a:r>
              <a:rPr lang="en-US" baseline="0" dirty="0" err="1" smtClean="0"/>
              <a:t>guarana</a:t>
            </a:r>
            <a:r>
              <a:rPr lang="en-US" baseline="0" dirty="0" smtClean="0"/>
              <a:t>, and B vitamins and claims to provide its consumers with extra energy.</a:t>
            </a:r>
          </a:p>
          <a:p>
            <a:r>
              <a:rPr lang="en-US" baseline="0" dirty="0" smtClean="0"/>
              <a:t>Answer: typically 2-3 servings per bottle/can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354FFF-E12B-4CEE-9FD6-A28CBBD95A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560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000" u="sng" dirty="0" smtClean="0"/>
              <a:t>Speaker: </a:t>
            </a:r>
            <a:r>
              <a:rPr lang="en-US" altLang="en-US" sz="1000" b="1" dirty="0" smtClean="0">
                <a:cs typeface="Times New Roman" panose="02020603050405020304" pitchFamily="18" charset="0"/>
              </a:rPr>
              <a:t>Bullet 1</a:t>
            </a:r>
            <a:r>
              <a:rPr lang="en-US" altLang="en-US" sz="1000" dirty="0" smtClean="0">
                <a:cs typeface="Times New Roman" panose="02020603050405020304" pitchFamily="18" charset="0"/>
              </a:rPr>
              <a:t>: The commissary is an integral part of the installation that is used by service members and their families throughout the course of their military career and beyond retirement—as such </a:t>
            </a:r>
            <a:r>
              <a:rPr lang="en-US" altLang="en-US" sz="1000" dirty="0" err="1" smtClean="0">
                <a:cs typeface="Times New Roman" panose="02020603050405020304" pitchFamily="18" charset="0"/>
              </a:rPr>
              <a:t>DeCA</a:t>
            </a:r>
            <a:r>
              <a:rPr lang="en-US" altLang="en-US" sz="1000" dirty="0" smtClean="0">
                <a:cs typeface="Times New Roman" panose="02020603050405020304" pitchFamily="18" charset="0"/>
              </a:rPr>
              <a:t> plays a major role in influencing the health and wellness of the military community—and  is truly a key asset in supporting the mission of readiness and resilience.  </a:t>
            </a:r>
          </a:p>
          <a:p>
            <a:pPr eaLnBrk="1" hangingPunct="1">
              <a:spcBef>
                <a:spcPct val="0"/>
              </a:spcBef>
              <a:buFontTx/>
              <a:buChar char="•"/>
            </a:pPr>
            <a:r>
              <a:rPr lang="en-US" altLang="en-US" sz="1000" dirty="0" err="1" smtClean="0">
                <a:cs typeface="Times New Roman" panose="02020603050405020304" pitchFamily="18" charset="0"/>
              </a:rPr>
              <a:t>DeCA</a:t>
            </a:r>
            <a:r>
              <a:rPr lang="en-US" altLang="en-US" sz="1000" dirty="0" smtClean="0">
                <a:cs typeface="Times New Roman" panose="02020603050405020304" pitchFamily="18" charset="0"/>
              </a:rPr>
              <a:t> worked in partnership with DoD activities and Service branch health and wellness leads to align the NGP as closely as possible to the  DoD’s “Go For Green” program that is deployed in military dining facilities to guide service members in making food choices that promote optimal health and performance.</a:t>
            </a:r>
          </a:p>
          <a:p>
            <a:pPr eaLnBrk="1" hangingPunct="1">
              <a:spcBef>
                <a:spcPct val="0"/>
              </a:spcBef>
            </a:pPr>
            <a:endParaRPr lang="en-US" altLang="en-US" sz="1000" dirty="0" smtClean="0">
              <a:cs typeface="Times New Roman" panose="02020603050405020304" pitchFamily="18" charset="0"/>
            </a:endParaRPr>
          </a:p>
          <a:p>
            <a:pPr eaLnBrk="1" hangingPunct="1">
              <a:spcBef>
                <a:spcPct val="0"/>
              </a:spcBef>
            </a:pPr>
            <a:r>
              <a:rPr lang="en-US" altLang="en-US" sz="1000" b="1" dirty="0" smtClean="0">
                <a:cs typeface="Times New Roman" panose="02020603050405020304" pitchFamily="18" charset="0"/>
              </a:rPr>
              <a:t>	Sub Bullet 1- </a:t>
            </a:r>
            <a:r>
              <a:rPr lang="en-US" altLang="en-US" sz="1000" dirty="0" smtClean="0">
                <a:cs typeface="Times New Roman" panose="02020603050405020304" pitchFamily="18" charset="0"/>
              </a:rPr>
              <a:t>Nothing</a:t>
            </a:r>
          </a:p>
          <a:p>
            <a:pPr eaLnBrk="1" hangingPunct="1">
              <a:spcBef>
                <a:spcPct val="0"/>
              </a:spcBef>
            </a:pPr>
            <a:endParaRPr lang="en-US" altLang="en-US" sz="1000" dirty="0" smtClean="0">
              <a:cs typeface="Times New Roman" panose="02020603050405020304" pitchFamily="18" charset="0"/>
            </a:endParaRPr>
          </a:p>
          <a:p>
            <a:r>
              <a:rPr lang="en-US" altLang="en-US" sz="1000" b="1" dirty="0" smtClean="0">
                <a:cs typeface="Times New Roman" panose="02020603050405020304" pitchFamily="18" charset="0"/>
              </a:rPr>
              <a:t>	Sub Bullet 2-</a:t>
            </a:r>
            <a:r>
              <a:rPr lang="en-US" altLang="en-US" sz="1000" dirty="0" smtClean="0">
                <a:cs typeface="Times New Roman" panose="02020603050405020304" pitchFamily="18" charset="0"/>
              </a:rPr>
              <a:t>The program is consists of five nutrient attributes and one lifestyle attribute: Low sodium, No added sugar, Low-fat, Whole grain, Good source of fiber, Certified 	Organic (lifestyle)</a:t>
            </a:r>
          </a:p>
          <a:p>
            <a:pPr marL="1543050" lvl="3" indent="-171450">
              <a:buFontTx/>
              <a:buChar char="•"/>
            </a:pPr>
            <a:r>
              <a:rPr lang="en-US" altLang="en-US" sz="1000" dirty="0" smtClean="0">
                <a:cs typeface="Times New Roman" panose="02020603050405020304" pitchFamily="18" charset="0"/>
              </a:rPr>
              <a:t>Qualification for the attributes is based on Food and Drug Administration (FDA) and United States Department of Agriculture (USDA) criteria. </a:t>
            </a:r>
          </a:p>
          <a:p>
            <a:pPr marL="1543050" lvl="3" indent="-171450">
              <a:buFontTx/>
              <a:buChar char="•"/>
            </a:pPr>
            <a:r>
              <a:rPr lang="en-US" altLang="en-US" sz="1000" dirty="0" smtClean="0">
                <a:cs typeface="Times New Roman" panose="02020603050405020304" pitchFamily="18" charset="0"/>
              </a:rPr>
              <a:t>NGP items with the “Thumbs up” icon align closely with the Green category in the “Go for Green” Program- which means the items are nutrient dense, high performance foods.</a:t>
            </a:r>
          </a:p>
          <a:p>
            <a:pPr marL="1543050" lvl="4" indent="-171450" eaLnBrk="1" hangingPunct="1">
              <a:spcBef>
                <a:spcPct val="0"/>
              </a:spcBef>
              <a:buFontTx/>
              <a:buChar char="•"/>
            </a:pPr>
            <a:r>
              <a:rPr lang="en-US" altLang="en-US" sz="1000" dirty="0" smtClean="0">
                <a:cs typeface="Times New Roman" panose="02020603050405020304" pitchFamily="18" charset="0"/>
              </a:rPr>
              <a:t>Items that qualify for an attribute(s) but do not meet the criteria for a “Thumbs up” icon will still have a label that displays the nutrient attribute(s).  </a:t>
            </a:r>
          </a:p>
          <a:p>
            <a:endParaRPr lang="en-US" altLang="en-US" sz="1000" dirty="0" smtClean="0">
              <a:cs typeface="Times New Roman" panose="02020603050405020304" pitchFamily="18" charset="0"/>
            </a:endParaRPr>
          </a:p>
          <a:p>
            <a:pPr marL="1543050" lvl="4" indent="-171450" eaLnBrk="1" hangingPunct="1">
              <a:spcBef>
                <a:spcPct val="0"/>
              </a:spcBef>
            </a:pPr>
            <a:r>
              <a:rPr lang="en-US" altLang="en-US" sz="1000" b="1" dirty="0" smtClean="0">
                <a:cs typeface="Times New Roman" panose="02020603050405020304" pitchFamily="18" charset="0"/>
              </a:rPr>
              <a:t>	Sub Bullet 3- </a:t>
            </a:r>
            <a:r>
              <a:rPr lang="en-US" altLang="en-US" sz="1000" dirty="0" smtClean="0">
                <a:cs typeface="Times New Roman" panose="02020603050405020304" pitchFamily="18" charset="0"/>
              </a:rPr>
              <a:t>Store signage and educational material that guides patrons on how to use se of the NGP to build a healthy shopping basket will be available at the store and is also 	posted  commissaries.com under the Healthy Living section. </a:t>
            </a:r>
          </a:p>
          <a:p>
            <a:endParaRPr lang="en-US" altLang="en-US" dirty="0" smtClean="0"/>
          </a:p>
          <a:p>
            <a:endParaRPr lang="en-US" altLang="en-US" dirty="0"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C25DA9F-9EA2-44A0-8E72-7F4F5BCEB0F8}"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305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u="sng" dirty="0" smtClean="0"/>
              <a:t>Speaker: </a:t>
            </a:r>
            <a:r>
              <a:rPr lang="en-US" altLang="en-US" u="none" dirty="0" smtClean="0"/>
              <a:t>Airmen</a:t>
            </a:r>
            <a:r>
              <a:rPr lang="en-US" altLang="en-US" u="none" baseline="0" dirty="0" smtClean="0"/>
              <a:t> should also look for the “Perfect Fit Meals” available at their commissary which are also dietitian prepared and microwavable.  These meals would be a great option for airmen that reside in dormitories.</a:t>
            </a:r>
            <a:endParaRPr lang="en-US" altLang="en-US" dirty="0"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C78136B-13FA-42EE-BF92-9486971C791B}"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9149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u="sng" dirty="0" smtClean="0"/>
              <a:t>Speaker:</a:t>
            </a:r>
            <a:r>
              <a:rPr lang="en-US" altLang="en-US" b="1" u="none" baseline="0" dirty="0" smtClean="0"/>
              <a:t> </a:t>
            </a:r>
            <a:r>
              <a:rPr lang="en-US" altLang="en-US" dirty="0" smtClean="0"/>
              <a:t>When eating at your Dining Facility (DFAC), use the Go for Green as a guide to help you choose nutritious food to improve your performance. </a:t>
            </a:r>
          </a:p>
          <a:p>
            <a:endParaRPr lang="en-US" altLang="en-US" dirty="0" smtClean="0"/>
          </a:p>
          <a:p>
            <a:endParaRPr lang="en-US" altLang="en-US" dirty="0" smtClean="0"/>
          </a:p>
          <a:p>
            <a:r>
              <a:rPr lang="en-US" altLang="en-US" dirty="0" smtClean="0"/>
              <a:t>https://www.hprc-online.org/sites/default/files/G4G%20Guide%20101515_508.pdf</a:t>
            </a:r>
          </a:p>
          <a:p>
            <a:endParaRPr lang="en-US" altLang="en-US" dirty="0" smtClean="0"/>
          </a:p>
          <a:p>
            <a:pPr eaLnBrk="1" hangingPunct="1">
              <a:spcBef>
                <a:spcPct val="0"/>
              </a:spcBef>
            </a:pPr>
            <a:r>
              <a:rPr lang="en-US" altLang="en-US" dirty="0" smtClean="0"/>
              <a:t>Green-coded foods are whole foods that are naturally packed with nutrients such as vitamins, minerals, fiber, protein and "good”, eat these items often</a:t>
            </a:r>
          </a:p>
          <a:p>
            <a:r>
              <a:rPr lang="en-US" altLang="en-US" dirty="0" smtClean="0"/>
              <a:t>Yellow-coded items are the more-processed foods, choose your portions carefully and eat these items occasionally</a:t>
            </a:r>
          </a:p>
          <a:p>
            <a:r>
              <a:rPr lang="en-US" altLang="en-US" dirty="0" smtClean="0"/>
              <a:t>Red-coded items are the most processed and have the least amount of nutrients, choose small portions and eat these items rarely</a:t>
            </a:r>
          </a:p>
          <a:p>
            <a:endParaRPr lang="en-US" altLang="en-US" dirty="0"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1889C84-87ED-4188-82BC-14298AE6E8F5}"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17102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a:t>
            </a:r>
          </a:p>
          <a:p>
            <a:r>
              <a:rPr lang="en-US" dirty="0" smtClean="0"/>
              <a:t>Pack</a:t>
            </a:r>
            <a:r>
              <a:rPr lang="en-US" baseline="0" dirty="0" smtClean="0"/>
              <a:t> your own healthy snacks.  It can be difficult to find healthy snacks during the afternoon and night shifts.  The dining facility may be closed.  Vending machines may only carry salty or high fat snacks, and high calorie sugary drinks.  This slide list some snack ideas </a:t>
            </a:r>
          </a:p>
          <a:p>
            <a:endParaRPr lang="en-US" baseline="0" dirty="0" smtClean="0"/>
          </a:p>
          <a:p>
            <a:r>
              <a:rPr lang="en-US" dirty="0" smtClean="0"/>
              <a:t>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Workplace Health and Safety Queensland.  2015. “Shifting Nutrition: A shift workers guide to nutrition.” </a:t>
            </a:r>
            <a:r>
              <a:rPr lang="en-US" b="1" dirty="0" smtClean="0"/>
              <a:t> </a:t>
            </a:r>
            <a:r>
              <a:rPr lang="en-US" b="0" dirty="0" smtClean="0"/>
              <a:t>worksafe.qld.gov.au.</a:t>
            </a:r>
          </a:p>
          <a:p>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FB3B41-7AD5-4522-BB27-9087B86340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9888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Speaker</a:t>
            </a:r>
            <a:r>
              <a:rPr lang="en-US" dirty="0" smtClean="0"/>
              <a:t>:</a:t>
            </a:r>
          </a:p>
          <a:p>
            <a:r>
              <a:rPr lang="en-US" dirty="0" smtClean="0"/>
              <a:t>Being organized is the key to eating well on shift.  Set yourself up for success by planning your meals for the shifts ahead,</a:t>
            </a:r>
            <a:r>
              <a:rPr lang="en-US" baseline="0" dirty="0" smtClean="0"/>
              <a:t> going grocery shopping and completing some meal prep.</a:t>
            </a:r>
            <a:endParaRPr lang="en-US" dirty="0" smtClean="0"/>
          </a:p>
          <a:p>
            <a:endParaRPr lang="en-US" dirty="0" smtClean="0"/>
          </a:p>
          <a:p>
            <a:endParaRPr lang="en-US" dirty="0" smtClean="0"/>
          </a:p>
          <a:p>
            <a:endParaRPr lang="en-US" dirty="0" smtClean="0"/>
          </a:p>
          <a:p>
            <a:r>
              <a:rPr lang="en-US" dirty="0" smtClean="0"/>
              <a:t>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Workplace Health and Safety Queensland.  2015. “Shifting Nutrition: A shift workers guide to nutrition.” </a:t>
            </a:r>
            <a:r>
              <a:rPr lang="en-US" b="1" dirty="0" smtClean="0"/>
              <a:t> </a:t>
            </a:r>
            <a:r>
              <a:rPr lang="en-US" b="0" dirty="0" smtClean="0"/>
              <a:t>worksafe.qld.gov.au.</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FB3B41-7AD5-4522-BB27-9087B86340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2593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Increase awareness among active-duty  service members about dietary supplements</a:t>
            </a:r>
          </a:p>
          <a:p>
            <a:r>
              <a:rPr lang="en-US" dirty="0" smtClean="0"/>
              <a:t>Provide tools to be “smart” supplement users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C632C-8E4D-495D-946C-7C3AE24AB34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9885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one company submitted a 30-year-old handwritten college term paper to substantiate its structure/function claim, while others included articles from trade newsletters; press releases; advertisements; and links to Web pages, such as Wikipedia or an online dictionary </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9014-B851-4E6A-8F5C-611B18E1D5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9225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1450" indent="-171450">
              <a:buFont typeface="Arial"/>
              <a:buChar char="•"/>
            </a:pPr>
            <a:r>
              <a:rPr lang="en-US" dirty="0" smtClean="0"/>
              <a:t>Dietary</a:t>
            </a:r>
            <a:r>
              <a:rPr lang="en-US" baseline="0" dirty="0" smtClean="0"/>
              <a:t> supplement users need to be reminded that FOOD is the most efficient fuel for the body because FOOD provides additional nutrients in combinations that are not readily found in supplements. </a:t>
            </a:r>
          </a:p>
          <a:p>
            <a:pPr marL="171450" indent="-171450">
              <a:buFont typeface="Arial"/>
              <a:buChar char="•"/>
            </a:pPr>
            <a:r>
              <a:rPr lang="en-US" baseline="0" dirty="0" smtClean="0"/>
              <a:t>In addition, dietary supplements are generally more expensive than food.</a:t>
            </a:r>
          </a:p>
          <a:p>
            <a:pPr marL="628650" lvl="1" indent="-171450">
              <a:buFont typeface="Arial"/>
              <a:buChar char="•"/>
            </a:pPr>
            <a:r>
              <a:rPr lang="en-US" baseline="0" dirty="0" smtClean="0"/>
              <a:t>For example, two baked or grilled chicken breasts with the skin removed provide at least 50 grams of complete protein. And not only protein…chicken also supplies many essential vitamins and minerals at a fraction of the cost of a protein supplement.  And if the chicken comes from a base dining facility, the </a:t>
            </a:r>
            <a:r>
              <a:rPr lang="en-US" b="1" baseline="0" dirty="0" smtClean="0"/>
              <a:t>cost savings </a:t>
            </a:r>
            <a:r>
              <a:rPr lang="en-US" b="0" baseline="0" dirty="0" smtClean="0"/>
              <a:t>are </a:t>
            </a:r>
            <a:r>
              <a:rPr lang="en-US" baseline="0" dirty="0" smtClean="0"/>
              <a:t>even greater. </a:t>
            </a:r>
          </a:p>
          <a:p>
            <a:pPr marL="171450" indent="-171450">
              <a:buFont typeface="Arial"/>
              <a:buChar char="•"/>
            </a:pPr>
            <a:r>
              <a:rPr lang="en-US" baseline="0" dirty="0" smtClean="0"/>
              <a:t>Many who use dietary supplements believe the products are safe because they were purchased on base or via the Internet. The truth is that dietary supplements are </a:t>
            </a:r>
            <a:r>
              <a:rPr lang="en-US" b="1" baseline="0" dirty="0" smtClean="0"/>
              <a:t>NOT</a:t>
            </a:r>
            <a:r>
              <a:rPr lang="en-US" baseline="0" dirty="0" smtClean="0"/>
              <a:t> approved by the U.S. Food and Drug Administration (FDA) prior to being sold.</a:t>
            </a:r>
          </a:p>
          <a:p>
            <a:pPr marL="628650" lvl="1" indent="-171450">
              <a:buFont typeface="Arial"/>
              <a:buChar char="•"/>
            </a:pPr>
            <a:r>
              <a:rPr lang="en-US" baseline="0" dirty="0" smtClean="0"/>
              <a:t>FDA will review a dietary supplement only after receiving reports about harm caused by the supplement. </a:t>
            </a:r>
          </a:p>
          <a:p>
            <a:pPr marL="628650" lvl="1" indent="-171450">
              <a:buFont typeface="Arial"/>
              <a:buChar char="•"/>
            </a:pPr>
            <a:r>
              <a:rPr lang="en-US" baseline="0" dirty="0" smtClean="0"/>
              <a:t>It is the responsibility of the dietary supplement manufacturers to ensure safety.</a:t>
            </a:r>
          </a:p>
          <a:p>
            <a:pPr marL="171450" indent="-171450">
              <a:buFont typeface="Arial"/>
              <a:buChar char="•"/>
            </a:pPr>
            <a:r>
              <a:rPr lang="en-US" baseline="0" dirty="0" smtClean="0"/>
              <a:t>So how can a dietary supplement user be smart about the products he or she uses?</a:t>
            </a:r>
          </a:p>
          <a:p>
            <a:pPr marL="628650" lvl="1" indent="-171450">
              <a:buFont typeface="Arial"/>
              <a:buChar char="•"/>
            </a:pPr>
            <a:r>
              <a:rPr lang="en-US" baseline="0" dirty="0" smtClean="0"/>
              <a:t>An important first step is to check the Operation Supplement Safety (OPSS) Red Flags </a:t>
            </a:r>
            <a:r>
              <a:rPr lang="en-US" baseline="0" dirty="0" err="1" smtClean="0"/>
              <a:t>InfoSheet</a:t>
            </a:r>
            <a:r>
              <a:rPr lang="en-US" baseline="0" dirty="0" smtClean="0"/>
              <a:t> for how to identify and avoid potential problems.</a:t>
            </a:r>
          </a:p>
          <a:p>
            <a:pPr marL="628650" lvl="1" indent="-171450">
              <a:buFont typeface="Arial"/>
              <a:buChar char="•"/>
            </a:pPr>
            <a:r>
              <a:rPr lang="en-US" baseline="0" dirty="0" smtClean="0"/>
              <a:t>Another important step is to read the Supplement Facts panel required on all dietary supplement products.</a:t>
            </a:r>
          </a:p>
          <a:p>
            <a:pPr marL="1085850" lvl="2" indent="-171450">
              <a:buFont typeface="Arial"/>
              <a:buChar char="•"/>
            </a:pPr>
            <a:r>
              <a:rPr lang="en-US" baseline="0" dirty="0" smtClean="0"/>
              <a:t>Be cautious of “proprietary blends” listed on a Supplement Facts label; the label does not have to state the amount of each active ingredient in the product. </a:t>
            </a:r>
          </a:p>
          <a:p>
            <a:pPr marL="1085850" lvl="2" indent="-171450">
              <a:buFont typeface="Arial"/>
              <a:buChar char="•"/>
            </a:pPr>
            <a:r>
              <a:rPr lang="en-US" baseline="0" dirty="0" smtClean="0"/>
              <a:t>So the user may be wasting money if he/she paid for a product that actually contains only a fraction of the ingredient desired.</a:t>
            </a:r>
          </a:p>
          <a:p>
            <a:pPr marL="171450" indent="-171450">
              <a:buFont typeface="Arial"/>
              <a:buChar char="•"/>
            </a:pPr>
            <a:r>
              <a:rPr lang="en-US" baseline="0" dirty="0" smtClean="0"/>
              <a:t>The take-away message is simply this: CHOOSE DIETARY SUPPLEMENTS WISELY.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C632C-8E4D-495D-946C-7C3AE24AB34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51502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2.jpe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2.jpe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2.jpeg"/><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2.jpe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6.png"/><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2.jpeg"/><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8.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HeRO &amp; Air Force ">
    <p:spTree>
      <p:nvGrpSpPr>
        <p:cNvPr id="1" name=""/>
        <p:cNvGrpSpPr/>
        <p:nvPr/>
      </p:nvGrpSpPr>
      <p:grpSpPr>
        <a:xfrm>
          <a:off x="0" y="0"/>
          <a:ext cx="0" cy="0"/>
          <a:chOff x="0" y="0"/>
          <a:chExt cx="0" cy="0"/>
        </a:xfrm>
      </p:grpSpPr>
      <p:sp>
        <p:nvSpPr>
          <p:cNvPr id="2" name="Title 1"/>
          <p:cNvSpPr>
            <a:spLocks noGrp="1"/>
          </p:cNvSpPr>
          <p:nvPr>
            <p:ph type="ctrTitle"/>
          </p:nvPr>
        </p:nvSpPr>
        <p:spPr>
          <a:xfrm>
            <a:off x="5241419" y="1045545"/>
            <a:ext cx="6315344" cy="3187854"/>
          </a:xfrm>
          <a:prstGeom prst="rect">
            <a:avLst/>
          </a:prstGeom>
        </p:spPr>
        <p:txBody>
          <a:bodyPr anchor="b"/>
          <a:lstStyle>
            <a:lvl1pPr algn="ctr">
              <a:lnSpc>
                <a:spcPts val="6000"/>
              </a:lnSpc>
              <a:defRPr sz="6000" b="1" cap="none" spc="0">
                <a:ln w="0"/>
                <a:solidFill>
                  <a:schemeClr val="accent5">
                    <a:lumMod val="50000"/>
                  </a:schemeClr>
                </a:solidFill>
                <a:effectLst>
                  <a:outerShdw blurRad="38100" dist="19050" dir="2700000" algn="tl" rotWithShape="0">
                    <a:schemeClr val="dk1">
                      <a:alpha val="40000"/>
                    </a:schemeClr>
                  </a:outerShdw>
                </a:effectLst>
                <a:latin typeface="Baskerville Old Face" panose="02020602080505020303"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41419" y="4318857"/>
            <a:ext cx="6315344" cy="145169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B5E43BDD-9C0F-4B4F-8AC5-3E045F911DEC}"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453" r="2548"/>
          <a:stretch/>
        </p:blipFill>
        <p:spPr>
          <a:xfrm>
            <a:off x="0" y="1"/>
            <a:ext cx="12191997" cy="1045545"/>
          </a:xfrm>
          <a:prstGeom prst="rect">
            <a:avLst/>
          </a:prstGeom>
          <a:effectLst>
            <a:outerShdw blurRad="50800" dist="38100" dir="5400000" algn="t" rotWithShape="0">
              <a:prstClr val="black">
                <a:alpha val="40000"/>
              </a:prstClr>
            </a:outerShdw>
          </a:effectLst>
        </p:spPr>
      </p:pic>
      <p:pic>
        <p:nvPicPr>
          <p:cNvPr id="9" name="Picture 15" descr="afsymbol"/>
          <p:cNvPicPr>
            <a:picLocks noChangeAspect="1" noChangeArrowheads="1"/>
          </p:cNvPicPr>
          <p:nvPr userDrawn="1"/>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40000"/>
                    </a14:imgEffect>
                  </a14:imgLayer>
                </a14:imgProps>
              </a:ext>
            </a:extLst>
          </a:blip>
          <a:srcRect/>
          <a:stretch>
            <a:fillRect/>
          </a:stretch>
        </p:blipFill>
        <p:spPr bwMode="auto">
          <a:xfrm>
            <a:off x="1172319" y="3995185"/>
            <a:ext cx="3167000" cy="1859753"/>
          </a:xfrm>
          <a:prstGeom prst="rect">
            <a:avLst/>
          </a:prstGeom>
          <a:noFill/>
          <a:ln w="9525">
            <a:noFill/>
            <a:miter lim="800000"/>
            <a:headEnd/>
            <a:tailEnd/>
          </a:ln>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2528" y="1549483"/>
            <a:ext cx="4606581" cy="2149668"/>
          </a:xfrm>
          <a:prstGeom prst="rect">
            <a:avLst/>
          </a:prstGeom>
        </p:spPr>
      </p:pic>
      <p:sp>
        <p:nvSpPr>
          <p:cNvPr id="12" name="TextBox 11"/>
          <p:cNvSpPr txBox="1"/>
          <p:nvPr userDrawn="1"/>
        </p:nvSpPr>
        <p:spPr>
          <a:xfrm>
            <a:off x="2" y="6527680"/>
            <a:ext cx="12191999" cy="276999"/>
          </a:xfrm>
          <a:prstGeom prst="rect">
            <a:avLst/>
          </a:prstGeom>
          <a:noFill/>
        </p:spPr>
        <p:txBody>
          <a:bodyPr wrap="square" rtlCol="0">
            <a:spAutoFit/>
          </a:bodyPr>
          <a:lstStyle/>
          <a:p>
            <a:pPr algn="ctr"/>
            <a:r>
              <a:rPr lang="en-US" sz="1200" dirty="0" smtClean="0">
                <a:solidFill>
                  <a:schemeClr val="bg1"/>
                </a:solidFill>
              </a:rPr>
              <a:t>United States Air Force Health Promotion</a:t>
            </a:r>
            <a:endParaRPr lang="en-US" sz="1200" dirty="0">
              <a:solidFill>
                <a:schemeClr val="bg1"/>
              </a:solidFill>
            </a:endParaRPr>
          </a:p>
        </p:txBody>
      </p:sp>
      <p:sp>
        <p:nvSpPr>
          <p:cNvPr id="13" name="TextBox 12"/>
          <p:cNvSpPr txBox="1"/>
          <p:nvPr userDrawn="1"/>
        </p:nvSpPr>
        <p:spPr>
          <a:xfrm>
            <a:off x="1" y="144618"/>
            <a:ext cx="12191999" cy="369332"/>
          </a:xfrm>
          <a:prstGeom prst="rect">
            <a:avLst/>
          </a:prstGeom>
          <a:noFill/>
        </p:spPr>
        <p:txBody>
          <a:bodyPr wrap="square" rtlCol="0">
            <a:spAutoFit/>
          </a:bodyPr>
          <a:lstStyle/>
          <a:p>
            <a:pPr algn="ctr"/>
            <a:r>
              <a:rPr lang="en-US" sz="1800" dirty="0" smtClean="0">
                <a:ln w="0"/>
                <a:solidFill>
                  <a:schemeClr val="bg1"/>
                </a:solidFill>
                <a:effectLst>
                  <a:outerShdw blurRad="38100" dist="19050" dir="2700000" algn="tl" rotWithShape="0">
                    <a:schemeClr val="dk1">
                      <a:alpha val="40000"/>
                    </a:schemeClr>
                  </a:outerShdw>
                </a:effectLst>
                <a:latin typeface="Cambria" panose="02040503050406030204" pitchFamily="18" charset="0"/>
              </a:rPr>
              <a:t>Optimizing Airmen Readiness Where You Work, Live &amp; Play</a:t>
            </a:r>
            <a:endParaRPr lang="en-US" sz="1800" dirty="0">
              <a:ln w="0"/>
              <a:solidFill>
                <a:schemeClr val="bg1"/>
              </a:solidFill>
              <a:effectLst>
                <a:outerShdw blurRad="38100" dist="19050" dir="2700000" algn="tl" rotWithShape="0">
                  <a:schemeClr val="dk1">
                    <a:alpha val="40000"/>
                  </a:schemeClr>
                </a:outerShdw>
              </a:effectLst>
              <a:latin typeface="Cambria" panose="02040503050406030204" pitchFamily="18" charset="0"/>
            </a:endParaRPr>
          </a:p>
        </p:txBody>
      </p:sp>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32933" y="6421822"/>
            <a:ext cx="1409895" cy="37362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6699011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Sleep Lunch N Learn 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2472906" y="881486"/>
            <a:ext cx="8880895" cy="645144"/>
          </a:xfrm>
          <a:prstGeom prst="rect">
            <a:avLst/>
          </a:prstGeom>
        </p:spPr>
        <p:txBody>
          <a:bodyPr/>
          <a:lstStyle>
            <a:lvl1pPr>
              <a:defRPr b="1" cap="none" spc="0">
                <a:ln w="0"/>
                <a:solidFill>
                  <a:schemeClr val="accent5">
                    <a:lumMod val="50000"/>
                  </a:schemeClr>
                </a:solidFill>
                <a:effectLst/>
                <a:latin typeface="Baskerville Old Face" panose="02020602080505020303" pitchFamily="18" charset="0"/>
              </a:defRPr>
            </a:lvl1pPr>
          </a:lstStyle>
          <a:p>
            <a:endParaRPr lang="en-US" dirty="0"/>
          </a:p>
        </p:txBody>
      </p:sp>
      <p:sp>
        <p:nvSpPr>
          <p:cNvPr id="3" name="Content Placeholder 2"/>
          <p:cNvSpPr>
            <a:spLocks noGrp="1"/>
          </p:cNvSpPr>
          <p:nvPr>
            <p:ph idx="1"/>
          </p:nvPr>
        </p:nvSpPr>
        <p:spPr>
          <a:xfrm>
            <a:off x="838200" y="1634339"/>
            <a:ext cx="10515600" cy="453703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38201" y="6483615"/>
            <a:ext cx="787991" cy="365125"/>
          </a:xfrm>
        </p:spPr>
        <p:txBody>
          <a:bodyPr/>
          <a:lstStyle/>
          <a:p>
            <a:fld id="{B5E43BDD-9C0F-4B4F-8AC5-3E045F911DEC}"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453" r="2548"/>
          <a:stretch/>
        </p:blipFill>
        <p:spPr>
          <a:xfrm>
            <a:off x="0" y="1"/>
            <a:ext cx="12191997" cy="1045545"/>
          </a:xfrm>
          <a:prstGeom prst="rect">
            <a:avLst/>
          </a:prstGeom>
          <a:effectLst>
            <a:outerShdw blurRad="50800" dist="38100" dir="5400000" algn="t" rotWithShape="0">
              <a:prstClr val="black">
                <a:alpha val="40000"/>
              </a:prstClr>
            </a:outerShdw>
          </a:effectLst>
        </p:spPr>
      </p:pic>
      <p:pic>
        <p:nvPicPr>
          <p:cNvPr id="9" name="Picture 15" descr="afsymbol"/>
          <p:cNvPicPr>
            <a:picLocks noChangeAspect="1" noChangeArrowheads="1"/>
          </p:cNvPicPr>
          <p:nvPr userDrawn="1"/>
        </p:nvPicPr>
        <p:blipFill>
          <a:blip r:embed="rId3" cstate="print">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10430994" y="190758"/>
            <a:ext cx="701617" cy="412010"/>
          </a:xfrm>
          <a:prstGeom prst="rect">
            <a:avLst/>
          </a:prstGeom>
          <a:noFill/>
          <a:ln w="9525">
            <a:noFill/>
            <a:miter lim="800000"/>
            <a:headEnd/>
            <a:tailEnd/>
          </a:ln>
        </p:spPr>
      </p:pic>
      <p:sp>
        <p:nvSpPr>
          <p:cNvPr id="10" name="TextBox 9"/>
          <p:cNvSpPr txBox="1"/>
          <p:nvPr userDrawn="1"/>
        </p:nvSpPr>
        <p:spPr>
          <a:xfrm>
            <a:off x="0" y="144618"/>
            <a:ext cx="12191997" cy="369332"/>
          </a:xfrm>
          <a:prstGeom prst="rect">
            <a:avLst/>
          </a:prstGeom>
          <a:noFill/>
        </p:spPr>
        <p:txBody>
          <a:bodyPr wrap="square" rtlCol="0">
            <a:spAutoFit/>
          </a:bodyPr>
          <a:lstStyle/>
          <a:p>
            <a:pPr algn="ctr"/>
            <a:r>
              <a:rPr lang="en-US" sz="1800" dirty="0" smtClean="0">
                <a:ln w="0"/>
                <a:solidFill>
                  <a:schemeClr val="bg1"/>
                </a:solidFill>
                <a:effectLst>
                  <a:outerShdw blurRad="38100" dist="19050" dir="2700000" algn="tl" rotWithShape="0">
                    <a:schemeClr val="dk1">
                      <a:alpha val="40000"/>
                    </a:schemeClr>
                  </a:outerShdw>
                </a:effectLst>
                <a:latin typeface="Cambria" panose="02040503050406030204" pitchFamily="18" charset="0"/>
              </a:rPr>
              <a:t>Health &amp; Readiness Optimization</a:t>
            </a:r>
            <a:endParaRPr lang="en-US" sz="1800" dirty="0">
              <a:ln w="0"/>
              <a:solidFill>
                <a:schemeClr val="bg1"/>
              </a:solidFill>
              <a:effectLst>
                <a:outerShdw blurRad="38100" dist="19050" dir="2700000" algn="tl" rotWithShape="0">
                  <a:schemeClr val="dk1">
                    <a:alpha val="40000"/>
                  </a:schemeClr>
                </a:outerShdw>
              </a:effectLst>
              <a:latin typeface="Cambria" panose="02040503050406030204" pitchFamily="18" charset="0"/>
            </a:endParaRPr>
          </a:p>
        </p:txBody>
      </p:sp>
      <p:sp>
        <p:nvSpPr>
          <p:cNvPr id="11" name="TextBox 10"/>
          <p:cNvSpPr txBox="1"/>
          <p:nvPr userDrawn="1"/>
        </p:nvSpPr>
        <p:spPr>
          <a:xfrm>
            <a:off x="2" y="6527680"/>
            <a:ext cx="12191999" cy="276999"/>
          </a:xfrm>
          <a:prstGeom prst="rect">
            <a:avLst/>
          </a:prstGeom>
          <a:noFill/>
        </p:spPr>
        <p:txBody>
          <a:bodyPr wrap="square" rtlCol="0">
            <a:spAutoFit/>
          </a:bodyPr>
          <a:lstStyle/>
          <a:p>
            <a:pPr algn="ctr"/>
            <a:r>
              <a:rPr lang="en-US" sz="1200" dirty="0" smtClean="0">
                <a:solidFill>
                  <a:schemeClr val="bg1"/>
                </a:solidFill>
              </a:rPr>
              <a:t>Optimizing Airmen Readiness Where You Work, Live &amp; Play</a:t>
            </a:r>
            <a:endParaRPr lang="en-US" sz="1200" dirty="0">
              <a:solidFill>
                <a:schemeClr val="bg1"/>
              </a:solidFill>
            </a:endParaRP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32933" y="6421822"/>
            <a:ext cx="1409895" cy="373622"/>
          </a:xfrm>
          <a:prstGeom prst="rect">
            <a:avLst/>
          </a:prstGeom>
          <a:effectLst>
            <a:outerShdw blurRad="63500" sx="102000" sy="102000" algn="ctr" rotWithShape="0">
              <a:prstClr val="black">
                <a:alpha val="40000"/>
              </a:prstClr>
            </a:outerShdw>
          </a:effectLst>
        </p:spPr>
      </p:pic>
      <p:pic>
        <p:nvPicPr>
          <p:cNvPr id="13" name="Picture 2" descr="Lunch N Learn Button No Air Forc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207860" y="91466"/>
            <a:ext cx="814125" cy="61059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4" name="Pictur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7586" y="144619"/>
            <a:ext cx="1955319" cy="1432011"/>
          </a:xfrm>
          <a:prstGeom prst="rect">
            <a:avLst/>
          </a:prstGeom>
          <a:effectLst>
            <a:outerShdw blurRad="63500" sx="102000" sy="102000" algn="ctr" rotWithShape="0">
              <a:prstClr val="black">
                <a:alpha val="40000"/>
              </a:prstClr>
            </a:outerShdw>
          </a:effectLst>
        </p:spPr>
      </p:pic>
      <p:pic>
        <p:nvPicPr>
          <p:cNvPr id="15" name="Pictur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24385" y="6521278"/>
            <a:ext cx="386401" cy="289801"/>
          </a:xfrm>
          <a:prstGeom prst="rect">
            <a:avLst/>
          </a:prstGeom>
          <a:scene3d>
            <a:camera prst="orthographicFront"/>
            <a:lightRig rig="threePt" dir="t"/>
          </a:scene3d>
          <a:sp3d prstMaterial="matte"/>
        </p:spPr>
      </p:pic>
    </p:spTree>
    <p:extLst>
      <p:ext uri="{BB962C8B-B14F-4D97-AF65-F5344CB8AC3E}">
        <p14:creationId xmlns:p14="http://schemas.microsoft.com/office/powerpoint/2010/main" val="229968222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Nutrition Lunch N Learn 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2472906" y="881486"/>
            <a:ext cx="8880895" cy="645144"/>
          </a:xfrm>
          <a:prstGeom prst="rect">
            <a:avLst/>
          </a:prstGeom>
        </p:spPr>
        <p:txBody>
          <a:bodyPr/>
          <a:lstStyle>
            <a:lvl1pPr>
              <a:defRPr b="1" cap="none" spc="0">
                <a:ln w="0"/>
                <a:solidFill>
                  <a:schemeClr val="accent5">
                    <a:lumMod val="50000"/>
                  </a:schemeClr>
                </a:solidFill>
                <a:effectLst/>
                <a:latin typeface="Baskerville Old Face" panose="02020602080505020303" pitchFamily="18" charset="0"/>
              </a:defRPr>
            </a:lvl1pPr>
          </a:lstStyle>
          <a:p>
            <a:endParaRPr lang="en-US" dirty="0"/>
          </a:p>
        </p:txBody>
      </p:sp>
      <p:sp>
        <p:nvSpPr>
          <p:cNvPr id="3" name="Content Placeholder 2"/>
          <p:cNvSpPr>
            <a:spLocks noGrp="1"/>
          </p:cNvSpPr>
          <p:nvPr>
            <p:ph idx="1"/>
          </p:nvPr>
        </p:nvSpPr>
        <p:spPr>
          <a:xfrm>
            <a:off x="838200" y="1634339"/>
            <a:ext cx="10515600" cy="453703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38201" y="6483615"/>
            <a:ext cx="787991" cy="365125"/>
          </a:xfrm>
        </p:spPr>
        <p:txBody>
          <a:bodyPr/>
          <a:lstStyle/>
          <a:p>
            <a:fld id="{B5E43BDD-9C0F-4B4F-8AC5-3E045F911DEC}"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453" r="2548"/>
          <a:stretch/>
        </p:blipFill>
        <p:spPr>
          <a:xfrm>
            <a:off x="0" y="1"/>
            <a:ext cx="12191997" cy="1045545"/>
          </a:xfrm>
          <a:prstGeom prst="rect">
            <a:avLst/>
          </a:prstGeom>
          <a:effectLst>
            <a:outerShdw blurRad="50800" dist="38100" dir="5400000" algn="t" rotWithShape="0">
              <a:prstClr val="black">
                <a:alpha val="40000"/>
              </a:prstClr>
            </a:outerShdw>
          </a:effectLst>
        </p:spPr>
      </p:pic>
      <p:pic>
        <p:nvPicPr>
          <p:cNvPr id="9" name="Picture 15" descr="afsymbol"/>
          <p:cNvPicPr>
            <a:picLocks noChangeAspect="1" noChangeArrowheads="1"/>
          </p:cNvPicPr>
          <p:nvPr userDrawn="1"/>
        </p:nvPicPr>
        <p:blipFill>
          <a:blip r:embed="rId3" cstate="print">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10430994" y="190758"/>
            <a:ext cx="701617" cy="412010"/>
          </a:xfrm>
          <a:prstGeom prst="rect">
            <a:avLst/>
          </a:prstGeom>
          <a:noFill/>
          <a:ln w="9525">
            <a:noFill/>
            <a:miter lim="800000"/>
            <a:headEnd/>
            <a:tailEnd/>
          </a:ln>
        </p:spPr>
      </p:pic>
      <p:sp>
        <p:nvSpPr>
          <p:cNvPr id="10" name="TextBox 9"/>
          <p:cNvSpPr txBox="1"/>
          <p:nvPr userDrawn="1"/>
        </p:nvSpPr>
        <p:spPr>
          <a:xfrm>
            <a:off x="0" y="144618"/>
            <a:ext cx="12191997" cy="369332"/>
          </a:xfrm>
          <a:prstGeom prst="rect">
            <a:avLst/>
          </a:prstGeom>
          <a:noFill/>
        </p:spPr>
        <p:txBody>
          <a:bodyPr wrap="square" rtlCol="0">
            <a:spAutoFit/>
          </a:bodyPr>
          <a:lstStyle/>
          <a:p>
            <a:pPr algn="ctr"/>
            <a:r>
              <a:rPr lang="en-US" sz="1800" dirty="0" smtClean="0">
                <a:ln w="0"/>
                <a:solidFill>
                  <a:schemeClr val="bg1"/>
                </a:solidFill>
                <a:effectLst>
                  <a:outerShdw blurRad="38100" dist="19050" dir="2700000" algn="tl" rotWithShape="0">
                    <a:schemeClr val="dk1">
                      <a:alpha val="40000"/>
                    </a:schemeClr>
                  </a:outerShdw>
                </a:effectLst>
                <a:latin typeface="Cambria" panose="02040503050406030204" pitchFamily="18" charset="0"/>
              </a:rPr>
              <a:t>Health &amp; Readiness Optimization</a:t>
            </a:r>
            <a:endParaRPr lang="en-US" sz="1800" dirty="0">
              <a:ln w="0"/>
              <a:solidFill>
                <a:schemeClr val="bg1"/>
              </a:solidFill>
              <a:effectLst>
                <a:outerShdw blurRad="38100" dist="19050" dir="2700000" algn="tl" rotWithShape="0">
                  <a:schemeClr val="dk1">
                    <a:alpha val="40000"/>
                  </a:schemeClr>
                </a:outerShdw>
              </a:effectLst>
              <a:latin typeface="Cambria" panose="02040503050406030204" pitchFamily="18" charset="0"/>
            </a:endParaRPr>
          </a:p>
        </p:txBody>
      </p:sp>
      <p:sp>
        <p:nvSpPr>
          <p:cNvPr id="11" name="TextBox 10"/>
          <p:cNvSpPr txBox="1"/>
          <p:nvPr userDrawn="1"/>
        </p:nvSpPr>
        <p:spPr>
          <a:xfrm>
            <a:off x="2" y="6527680"/>
            <a:ext cx="12191999" cy="276999"/>
          </a:xfrm>
          <a:prstGeom prst="rect">
            <a:avLst/>
          </a:prstGeom>
          <a:noFill/>
        </p:spPr>
        <p:txBody>
          <a:bodyPr wrap="square" rtlCol="0">
            <a:spAutoFit/>
          </a:bodyPr>
          <a:lstStyle/>
          <a:p>
            <a:pPr algn="ctr"/>
            <a:r>
              <a:rPr lang="en-US" sz="1200" dirty="0" smtClean="0">
                <a:solidFill>
                  <a:schemeClr val="bg1"/>
                </a:solidFill>
              </a:rPr>
              <a:t>Optimizing Airmen Readiness Where You Work, Live &amp; Play</a:t>
            </a:r>
            <a:endParaRPr lang="en-US" sz="1200" dirty="0">
              <a:solidFill>
                <a:schemeClr val="bg1"/>
              </a:solidFill>
            </a:endParaRP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32933" y="6421822"/>
            <a:ext cx="1409895" cy="373622"/>
          </a:xfrm>
          <a:prstGeom prst="rect">
            <a:avLst/>
          </a:prstGeom>
          <a:effectLst>
            <a:outerShdw blurRad="63500" sx="102000" sy="102000" algn="ctr" rotWithShape="0">
              <a:prstClr val="black">
                <a:alpha val="40000"/>
              </a:prstClr>
            </a:outerShdw>
          </a:effectLst>
        </p:spPr>
      </p:pic>
      <p:pic>
        <p:nvPicPr>
          <p:cNvPr id="13" name="Picture 2" descr="Lunch N Learn Button No Air Forc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207860" y="91466"/>
            <a:ext cx="814125" cy="61059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4" name="Pictur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7586" y="144619"/>
            <a:ext cx="1955319" cy="1432011"/>
          </a:xfrm>
          <a:prstGeom prst="rect">
            <a:avLst/>
          </a:prstGeom>
          <a:effectLst>
            <a:outerShdw blurRad="63500" sx="102000" sy="102000" algn="ctr" rotWithShape="0">
              <a:prstClr val="black">
                <a:alpha val="40000"/>
              </a:prstClr>
            </a:outerShdw>
          </a:effectLst>
        </p:spPr>
      </p:pic>
      <p:pic>
        <p:nvPicPr>
          <p:cNvPr id="15" name="Pictur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24385" y="6521278"/>
            <a:ext cx="386401" cy="289801"/>
          </a:xfrm>
          <a:prstGeom prst="rect">
            <a:avLst/>
          </a:prstGeom>
          <a:scene3d>
            <a:camera prst="orthographicFront"/>
            <a:lightRig rig="threePt" dir="t"/>
          </a:scene3d>
          <a:sp3d prstMaterial="matte"/>
        </p:spPr>
      </p:pic>
    </p:spTree>
    <p:extLst>
      <p:ext uri="{BB962C8B-B14F-4D97-AF65-F5344CB8AC3E}">
        <p14:creationId xmlns:p14="http://schemas.microsoft.com/office/powerpoint/2010/main" val="17888562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Upper 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34339"/>
            <a:ext cx="10515600" cy="453703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838201" y="6483616"/>
            <a:ext cx="787991" cy="365125"/>
          </a:xfrm>
        </p:spPr>
        <p:txBody>
          <a:bodyPr/>
          <a:lstStyle/>
          <a:p>
            <a:fld id="{B5E43BDD-9C0F-4B4F-8AC5-3E045F911DEC}"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453" r="2548"/>
          <a:stretch/>
        </p:blipFill>
        <p:spPr>
          <a:xfrm>
            <a:off x="0" y="1"/>
            <a:ext cx="12191997" cy="1045545"/>
          </a:xfrm>
          <a:prstGeom prst="rect">
            <a:avLst/>
          </a:prstGeom>
          <a:effectLst>
            <a:outerShdw blurRad="50800" dist="38100" dir="5400000" algn="t" rotWithShape="0">
              <a:prstClr val="black">
                <a:alpha val="40000"/>
              </a:prstClr>
            </a:outerShdw>
          </a:effectLst>
        </p:spPr>
      </p:pic>
      <p:sp>
        <p:nvSpPr>
          <p:cNvPr id="11" name="TextBox 10"/>
          <p:cNvSpPr txBox="1"/>
          <p:nvPr userDrawn="1"/>
        </p:nvSpPr>
        <p:spPr>
          <a:xfrm>
            <a:off x="2" y="6527680"/>
            <a:ext cx="12191999" cy="276999"/>
          </a:xfrm>
          <a:prstGeom prst="rect">
            <a:avLst/>
          </a:prstGeom>
          <a:noFill/>
        </p:spPr>
        <p:txBody>
          <a:bodyPr wrap="square" rtlCol="0">
            <a:spAutoFit/>
          </a:bodyPr>
          <a:lstStyle/>
          <a:p>
            <a:pPr algn="ctr"/>
            <a:r>
              <a:rPr lang="en-US" sz="1200" dirty="0" smtClean="0">
                <a:solidFill>
                  <a:schemeClr val="bg1"/>
                </a:solidFill>
              </a:rPr>
              <a:t>Optimizing Airmen Readiness Where You Work, Live &amp; Play</a:t>
            </a:r>
            <a:endParaRPr lang="en-US" sz="1200" dirty="0">
              <a:solidFill>
                <a:schemeClr val="bg1"/>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32933" y="6421822"/>
            <a:ext cx="1409895" cy="373622"/>
          </a:xfrm>
          <a:prstGeom prst="rect">
            <a:avLst/>
          </a:prstGeom>
          <a:effectLst>
            <a:outerShdw blurRad="63500" sx="102000" sy="102000" algn="ctr" rotWithShape="0">
              <a:prstClr val="black">
                <a:alpha val="40000"/>
              </a:prstClr>
            </a:outerShdw>
          </a:effectLst>
        </p:spPr>
      </p:pic>
      <p:pic>
        <p:nvPicPr>
          <p:cNvPr id="9" name="Picture 15" descr="afsymbol"/>
          <p:cNvPicPr>
            <a:picLocks noChangeAspect="1" noChangeArrowheads="1"/>
          </p:cNvPicPr>
          <p:nvPr userDrawn="1"/>
        </p:nvPicPr>
        <p:blipFill>
          <a:blip r:embed="rId4" cstate="print">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11128768" y="136803"/>
            <a:ext cx="829443" cy="487072"/>
          </a:xfrm>
          <a:prstGeom prst="rect">
            <a:avLst/>
          </a:prstGeom>
          <a:noFill/>
          <a:ln w="9525">
            <a:noFill/>
            <a:miter lim="800000"/>
            <a:headEnd/>
            <a:tailEnd/>
          </a:ln>
        </p:spPr>
      </p:pic>
      <p:sp>
        <p:nvSpPr>
          <p:cNvPr id="2" name="Title 1"/>
          <p:cNvSpPr>
            <a:spLocks noGrp="1"/>
          </p:cNvSpPr>
          <p:nvPr>
            <p:ph type="title"/>
          </p:nvPr>
        </p:nvSpPr>
        <p:spPr>
          <a:xfrm>
            <a:off x="2360391" y="82446"/>
            <a:ext cx="8768379" cy="645144"/>
          </a:xfrm>
          <a:prstGeom prst="rect">
            <a:avLst/>
          </a:prstGeom>
        </p:spPr>
        <p:txBody>
          <a:bodyPr/>
          <a:lstStyle>
            <a:lvl1pPr>
              <a:defRPr b="1" cap="none" spc="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defRPr>
            </a:lvl1pPr>
          </a:lstStyle>
          <a:p>
            <a:r>
              <a:rPr lang="en-US" dirty="0" smtClean="0"/>
              <a:t>Click to edit Master title style</a:t>
            </a:r>
            <a:endParaRPr lang="en-US" dirty="0"/>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7586" y="144619"/>
            <a:ext cx="1955319" cy="143201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437302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Break Header Program Name">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b="1" cap="none" spc="0">
                <a:ln w="0"/>
                <a:solidFill>
                  <a:schemeClr val="accent5">
                    <a:lumMod val="50000"/>
                  </a:schemeClr>
                </a:solidFill>
                <a:effectLst>
                  <a:outerShdw blurRad="38100" dist="19050" dir="2700000" algn="tl" rotWithShape="0">
                    <a:schemeClr val="dk1">
                      <a:alpha val="40000"/>
                    </a:schemeClr>
                  </a:outerShdw>
                </a:effectLst>
                <a:latin typeface="Baskerville Old Face" panose="02020602080505020303"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B5E43BDD-9C0F-4B4F-8AC5-3E045F911DEC}"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453" r="2548"/>
          <a:stretch/>
        </p:blipFill>
        <p:spPr>
          <a:xfrm>
            <a:off x="0" y="1"/>
            <a:ext cx="12191997" cy="1045545"/>
          </a:xfrm>
          <a:prstGeom prst="rect">
            <a:avLst/>
          </a:prstGeom>
          <a:effectLst>
            <a:outerShdw blurRad="50800" dist="38100" dir="5400000" algn="t" rotWithShape="0">
              <a:prstClr val="black">
                <a:alpha val="40000"/>
              </a:prstClr>
            </a:outerShdw>
          </a:effectLst>
        </p:spPr>
      </p:pic>
      <p:sp>
        <p:nvSpPr>
          <p:cNvPr id="9" name="TextBox 8"/>
          <p:cNvSpPr txBox="1"/>
          <p:nvPr userDrawn="1"/>
        </p:nvSpPr>
        <p:spPr>
          <a:xfrm>
            <a:off x="2" y="6527680"/>
            <a:ext cx="12191999" cy="276999"/>
          </a:xfrm>
          <a:prstGeom prst="rect">
            <a:avLst/>
          </a:prstGeom>
          <a:noFill/>
        </p:spPr>
        <p:txBody>
          <a:bodyPr wrap="square" rtlCol="0">
            <a:spAutoFit/>
          </a:bodyPr>
          <a:lstStyle/>
          <a:p>
            <a:pPr algn="ctr"/>
            <a:r>
              <a:rPr lang="en-US" sz="1200" dirty="0" smtClean="0">
                <a:solidFill>
                  <a:schemeClr val="bg1"/>
                </a:solidFill>
              </a:rPr>
              <a:t>Optimizing Airmen Readiness Where You Work, Live &amp; Play</a:t>
            </a:r>
            <a:endParaRPr lang="en-US" sz="1200" dirty="0">
              <a:solidFill>
                <a:schemeClr val="bg1"/>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32933" y="6421822"/>
            <a:ext cx="1409895" cy="373622"/>
          </a:xfrm>
          <a:prstGeom prst="rect">
            <a:avLst/>
          </a:prstGeom>
          <a:effectLst>
            <a:outerShdw blurRad="63500" sx="102000" sy="102000" algn="ctr" rotWithShape="0">
              <a:prstClr val="black">
                <a:alpha val="40000"/>
              </a:prstClr>
            </a:outerShdw>
          </a:effectLst>
        </p:spPr>
      </p:pic>
      <p:grpSp>
        <p:nvGrpSpPr>
          <p:cNvPr id="26" name="Group 25"/>
          <p:cNvGrpSpPr/>
          <p:nvPr userDrawn="1"/>
        </p:nvGrpSpPr>
        <p:grpSpPr>
          <a:xfrm>
            <a:off x="8214760" y="136803"/>
            <a:ext cx="3743451" cy="502702"/>
            <a:chOff x="6161070" y="136803"/>
            <a:chExt cx="2807588" cy="502702"/>
          </a:xfrm>
        </p:grpSpPr>
        <p:pic>
          <p:nvPicPr>
            <p:cNvPr id="27" name="Picture 15" descr="afsymbol"/>
            <p:cNvPicPr>
              <a:picLocks noChangeAspect="1" noChangeArrowheads="1"/>
            </p:cNvPicPr>
            <p:nvPr userDrawn="1"/>
          </p:nvPicPr>
          <p:blipFill>
            <a:blip r:embed="rId4" cstate="print">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8346576" y="136803"/>
              <a:ext cx="622082" cy="487072"/>
            </a:xfrm>
            <a:prstGeom prst="rect">
              <a:avLst/>
            </a:prstGeom>
            <a:noFill/>
            <a:ln w="9525">
              <a:noFill/>
              <a:miter lim="800000"/>
              <a:headEnd/>
              <a:tailEnd/>
            </a:ln>
          </p:spPr>
        </p:pic>
        <p:grpSp>
          <p:nvGrpSpPr>
            <p:cNvPr id="28" name="Group 27"/>
            <p:cNvGrpSpPr/>
            <p:nvPr userDrawn="1"/>
          </p:nvGrpSpPr>
          <p:grpSpPr>
            <a:xfrm>
              <a:off x="6161070" y="136803"/>
              <a:ext cx="2071836" cy="502702"/>
              <a:chOff x="6157764" y="99051"/>
              <a:chExt cx="2071836" cy="502702"/>
            </a:xfrm>
          </p:grpSpPr>
          <p:sp>
            <p:nvSpPr>
              <p:cNvPr id="29" name="TextBox 28"/>
              <p:cNvSpPr txBox="1"/>
              <p:nvPr userDrawn="1"/>
            </p:nvSpPr>
            <p:spPr>
              <a:xfrm>
                <a:off x="6157764" y="99051"/>
                <a:ext cx="2001084" cy="502702"/>
              </a:xfrm>
              <a:prstGeom prst="rect">
                <a:avLst/>
              </a:prstGeom>
              <a:noFill/>
            </p:spPr>
            <p:txBody>
              <a:bodyPr wrap="square" rtlCol="0">
                <a:spAutoFit/>
              </a:bodyPr>
              <a:lstStyle/>
              <a:p>
                <a:pPr algn="r">
                  <a:lnSpc>
                    <a:spcPts val="1600"/>
                  </a:lnSpc>
                </a:pPr>
                <a:r>
                  <a:rPr lang="en-US" sz="1600" dirty="0" smtClean="0">
                    <a:ln w="0"/>
                    <a:solidFill>
                      <a:schemeClr val="bg1"/>
                    </a:solidFill>
                    <a:effectLst>
                      <a:outerShdw blurRad="38100" dist="19050" dir="2700000" algn="tl" rotWithShape="0">
                        <a:schemeClr val="dk1">
                          <a:alpha val="40000"/>
                        </a:schemeClr>
                      </a:outerShdw>
                    </a:effectLst>
                    <a:latin typeface="Cambria" panose="02040503050406030204" pitchFamily="18" charset="0"/>
                  </a:rPr>
                  <a:t>Health &amp; Readiness </a:t>
                </a:r>
              </a:p>
              <a:p>
                <a:pPr algn="r">
                  <a:lnSpc>
                    <a:spcPts val="1600"/>
                  </a:lnSpc>
                </a:pPr>
                <a:r>
                  <a:rPr lang="en-US" sz="1600" dirty="0" smtClean="0">
                    <a:ln w="0"/>
                    <a:solidFill>
                      <a:schemeClr val="bg1"/>
                    </a:solidFill>
                    <a:effectLst>
                      <a:outerShdw blurRad="38100" dist="19050" dir="2700000" algn="tl" rotWithShape="0">
                        <a:schemeClr val="dk1">
                          <a:alpha val="40000"/>
                        </a:schemeClr>
                      </a:outerShdw>
                    </a:effectLst>
                    <a:latin typeface="Cambria" panose="02040503050406030204" pitchFamily="18" charset="0"/>
                  </a:rPr>
                  <a:t>Optimization</a:t>
                </a:r>
                <a:endParaRPr lang="en-US" sz="1600" dirty="0">
                  <a:ln w="0"/>
                  <a:solidFill>
                    <a:schemeClr val="bg1"/>
                  </a:solidFill>
                  <a:effectLst>
                    <a:outerShdw blurRad="38100" dist="19050" dir="2700000" algn="tl" rotWithShape="0">
                      <a:schemeClr val="dk1">
                        <a:alpha val="40000"/>
                      </a:schemeClr>
                    </a:outerShdw>
                  </a:effectLst>
                  <a:latin typeface="Cambria" panose="02040503050406030204" pitchFamily="18" charset="0"/>
                </a:endParaRPr>
              </a:p>
            </p:txBody>
          </p:sp>
          <p:grpSp>
            <p:nvGrpSpPr>
              <p:cNvPr id="30" name="Group 29"/>
              <p:cNvGrpSpPr/>
              <p:nvPr userDrawn="1"/>
            </p:nvGrpSpPr>
            <p:grpSpPr>
              <a:xfrm>
                <a:off x="8134709" y="138689"/>
                <a:ext cx="94891" cy="386489"/>
                <a:chOff x="-1482317" y="1979586"/>
                <a:chExt cx="154873" cy="427479"/>
              </a:xfrm>
            </p:grpSpPr>
            <p:grpSp>
              <p:nvGrpSpPr>
                <p:cNvPr id="31" name="Group 30"/>
                <p:cNvGrpSpPr/>
                <p:nvPr userDrawn="1"/>
              </p:nvGrpSpPr>
              <p:grpSpPr>
                <a:xfrm>
                  <a:off x="-1418298" y="1979586"/>
                  <a:ext cx="90854" cy="427479"/>
                  <a:chOff x="-1129470" y="842107"/>
                  <a:chExt cx="119642" cy="506704"/>
                </a:xfrm>
                <a:effectLst>
                  <a:outerShdw blurRad="63500" sx="102000" sy="102000" algn="ctr" rotWithShape="0">
                    <a:prstClr val="black">
                      <a:alpha val="40000"/>
                    </a:prstClr>
                  </a:outerShdw>
                </a:effectLst>
              </p:grpSpPr>
              <p:sp>
                <p:nvSpPr>
                  <p:cNvPr id="33" name="Rectangle 32"/>
                  <p:cNvSpPr/>
                  <p:nvPr userDrawn="1"/>
                </p:nvSpPr>
                <p:spPr>
                  <a:xfrm>
                    <a:off x="-1129470" y="842107"/>
                    <a:ext cx="59821" cy="50420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Rectangle 33"/>
                  <p:cNvSpPr/>
                  <p:nvPr userDrawn="1"/>
                </p:nvSpPr>
                <p:spPr>
                  <a:xfrm>
                    <a:off x="-1069649" y="844609"/>
                    <a:ext cx="59821" cy="504202"/>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32" name="Rectangle 31"/>
                <p:cNvSpPr/>
                <p:nvPr userDrawn="1"/>
              </p:nvSpPr>
              <p:spPr>
                <a:xfrm>
                  <a:off x="-1482317" y="1979586"/>
                  <a:ext cx="64019" cy="42536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grpSp>
      <p:pic>
        <p:nvPicPr>
          <p:cNvPr id="18" name="Picture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7586" y="144619"/>
            <a:ext cx="1955319" cy="143201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169294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Section Break Header - No Program Name">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b="1" cap="none" spc="0">
                <a:ln w="0"/>
                <a:solidFill>
                  <a:schemeClr val="accent5">
                    <a:lumMod val="50000"/>
                  </a:schemeClr>
                </a:solidFill>
                <a:effectLst>
                  <a:outerShdw blurRad="38100" dist="19050" dir="2700000" algn="tl" rotWithShape="0">
                    <a:schemeClr val="dk1">
                      <a:alpha val="40000"/>
                    </a:schemeClr>
                  </a:outerShdw>
                </a:effectLst>
                <a:latin typeface="Baskerville Old Face" panose="02020602080505020303"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B5E43BDD-9C0F-4B4F-8AC5-3E045F911DEC}"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453" r="2548"/>
          <a:stretch/>
        </p:blipFill>
        <p:spPr>
          <a:xfrm>
            <a:off x="0" y="1"/>
            <a:ext cx="12191997" cy="1045545"/>
          </a:xfrm>
          <a:prstGeom prst="rect">
            <a:avLst/>
          </a:prstGeom>
          <a:effectLst>
            <a:outerShdw blurRad="50800" dist="38100" dir="5400000" algn="t" rotWithShape="0">
              <a:prstClr val="black">
                <a:alpha val="40000"/>
              </a:prstClr>
            </a:outerShdw>
          </a:effectLst>
        </p:spPr>
      </p:pic>
      <p:sp>
        <p:nvSpPr>
          <p:cNvPr id="9" name="TextBox 8"/>
          <p:cNvSpPr txBox="1"/>
          <p:nvPr userDrawn="1"/>
        </p:nvSpPr>
        <p:spPr>
          <a:xfrm>
            <a:off x="2" y="6527680"/>
            <a:ext cx="12191999" cy="276999"/>
          </a:xfrm>
          <a:prstGeom prst="rect">
            <a:avLst/>
          </a:prstGeom>
          <a:noFill/>
        </p:spPr>
        <p:txBody>
          <a:bodyPr wrap="square" rtlCol="0">
            <a:spAutoFit/>
          </a:bodyPr>
          <a:lstStyle/>
          <a:p>
            <a:pPr algn="ctr"/>
            <a:r>
              <a:rPr lang="en-US" sz="1200" dirty="0" smtClean="0">
                <a:solidFill>
                  <a:schemeClr val="bg1"/>
                </a:solidFill>
              </a:rPr>
              <a:t>Optimizing Airmen Readiness Where You Work, Live &amp; Play</a:t>
            </a:r>
            <a:endParaRPr lang="en-US" sz="1200" dirty="0">
              <a:solidFill>
                <a:schemeClr val="bg1"/>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32933" y="6421822"/>
            <a:ext cx="1409895" cy="373622"/>
          </a:xfrm>
          <a:prstGeom prst="rect">
            <a:avLst/>
          </a:prstGeom>
          <a:effectLst>
            <a:outerShdw blurRad="63500" sx="102000" sy="102000" algn="ctr" rotWithShape="0">
              <a:prstClr val="black">
                <a:alpha val="40000"/>
              </a:prstClr>
            </a:outerShdw>
          </a:effectLst>
        </p:spPr>
      </p:pic>
      <p:pic>
        <p:nvPicPr>
          <p:cNvPr id="18" name="Picture 15" descr="afsymbol"/>
          <p:cNvPicPr>
            <a:picLocks noChangeAspect="1" noChangeArrowheads="1"/>
          </p:cNvPicPr>
          <p:nvPr userDrawn="1"/>
        </p:nvPicPr>
        <p:blipFill>
          <a:blip r:embed="rId4" cstate="print">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11128768" y="136803"/>
            <a:ext cx="829443" cy="487072"/>
          </a:xfrm>
          <a:prstGeom prst="rect">
            <a:avLst/>
          </a:prstGeom>
          <a:noFill/>
          <a:ln w="9525">
            <a:noFill/>
            <a:miter lim="800000"/>
            <a:headEnd/>
            <a:tailEnd/>
          </a:ln>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7586" y="144619"/>
            <a:ext cx="1955319" cy="143201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3704714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Program Name -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72905" y="811211"/>
            <a:ext cx="9286107" cy="645144"/>
          </a:xfrm>
          <a:prstGeom prst="rect">
            <a:avLst/>
          </a:prstGeom>
        </p:spPr>
        <p:txBody>
          <a:bodyPr/>
          <a:lstStyle>
            <a:lvl1pPr>
              <a:defRPr b="1" cap="none" spc="0">
                <a:ln w="0"/>
                <a:solidFill>
                  <a:schemeClr val="accent5">
                    <a:lumMod val="50000"/>
                  </a:schemeClr>
                </a:solidFill>
                <a:effectLst>
                  <a:outerShdw blurRad="38100" dist="19050" dir="2700000" algn="tl" rotWithShape="0">
                    <a:schemeClr val="dk1">
                      <a:alpha val="40000"/>
                    </a:schemeClr>
                  </a:outerShdw>
                </a:effectLst>
                <a:latin typeface="Baskerville Old Face" panose="02020602080505020303"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B5E43BDD-9C0F-4B4F-8AC5-3E045F911DEC}" type="slidenum">
              <a:rPr lang="en-US" smtClean="0"/>
              <a:t>‹#›</a:t>
            </a:fld>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453" r="2548"/>
          <a:stretch/>
        </p:blipFill>
        <p:spPr>
          <a:xfrm>
            <a:off x="0" y="1"/>
            <a:ext cx="12191997" cy="1045545"/>
          </a:xfrm>
          <a:prstGeom prst="rect">
            <a:avLst/>
          </a:prstGeom>
          <a:effectLst>
            <a:outerShdw blurRad="50800" dist="38100" dir="5400000" algn="t" rotWithShape="0">
              <a:prstClr val="black">
                <a:alpha val="40000"/>
              </a:prstClr>
            </a:outerShdw>
          </a:effectLst>
        </p:spPr>
      </p:pic>
      <p:sp>
        <p:nvSpPr>
          <p:cNvPr id="11" name="TextBox 10"/>
          <p:cNvSpPr txBox="1"/>
          <p:nvPr userDrawn="1"/>
        </p:nvSpPr>
        <p:spPr>
          <a:xfrm>
            <a:off x="2" y="6527680"/>
            <a:ext cx="12191999" cy="276999"/>
          </a:xfrm>
          <a:prstGeom prst="rect">
            <a:avLst/>
          </a:prstGeom>
          <a:noFill/>
        </p:spPr>
        <p:txBody>
          <a:bodyPr wrap="square" rtlCol="0">
            <a:spAutoFit/>
          </a:bodyPr>
          <a:lstStyle/>
          <a:p>
            <a:pPr algn="ctr"/>
            <a:r>
              <a:rPr lang="en-US" sz="1200" dirty="0" smtClean="0">
                <a:solidFill>
                  <a:schemeClr val="bg1"/>
                </a:solidFill>
              </a:rPr>
              <a:t>Optimizing Airmen Readiness Where You Work, Live &amp; Play</a:t>
            </a:r>
            <a:endParaRPr lang="en-US" sz="1200" dirty="0">
              <a:solidFill>
                <a:schemeClr val="bg1"/>
              </a:solidFill>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32933" y="6421822"/>
            <a:ext cx="1409895" cy="373622"/>
          </a:xfrm>
          <a:prstGeom prst="rect">
            <a:avLst/>
          </a:prstGeom>
          <a:effectLst>
            <a:outerShdw blurRad="63500" sx="102000" sy="102000" algn="ctr" rotWithShape="0">
              <a:prstClr val="black">
                <a:alpha val="40000"/>
              </a:prstClr>
            </a:outerShdw>
          </a:effectLst>
        </p:spPr>
      </p:pic>
      <p:grpSp>
        <p:nvGrpSpPr>
          <p:cNvPr id="25" name="Group 24"/>
          <p:cNvGrpSpPr/>
          <p:nvPr userDrawn="1"/>
        </p:nvGrpSpPr>
        <p:grpSpPr>
          <a:xfrm>
            <a:off x="8214760" y="136803"/>
            <a:ext cx="3743451" cy="502702"/>
            <a:chOff x="6161070" y="136803"/>
            <a:chExt cx="2807588" cy="502702"/>
          </a:xfrm>
        </p:grpSpPr>
        <p:pic>
          <p:nvPicPr>
            <p:cNvPr id="26" name="Picture 15" descr="afsymbol"/>
            <p:cNvPicPr>
              <a:picLocks noChangeAspect="1" noChangeArrowheads="1"/>
            </p:cNvPicPr>
            <p:nvPr userDrawn="1"/>
          </p:nvPicPr>
          <p:blipFill>
            <a:blip r:embed="rId4" cstate="print">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8346576" y="136803"/>
              <a:ext cx="622082" cy="487072"/>
            </a:xfrm>
            <a:prstGeom prst="rect">
              <a:avLst/>
            </a:prstGeom>
            <a:noFill/>
            <a:ln w="9525">
              <a:noFill/>
              <a:miter lim="800000"/>
              <a:headEnd/>
              <a:tailEnd/>
            </a:ln>
          </p:spPr>
        </p:pic>
        <p:grpSp>
          <p:nvGrpSpPr>
            <p:cNvPr id="27" name="Group 26"/>
            <p:cNvGrpSpPr/>
            <p:nvPr userDrawn="1"/>
          </p:nvGrpSpPr>
          <p:grpSpPr>
            <a:xfrm>
              <a:off x="6161070" y="136803"/>
              <a:ext cx="2071836" cy="502702"/>
              <a:chOff x="6157764" y="99051"/>
              <a:chExt cx="2071836" cy="502702"/>
            </a:xfrm>
          </p:grpSpPr>
          <p:sp>
            <p:nvSpPr>
              <p:cNvPr id="28" name="TextBox 27"/>
              <p:cNvSpPr txBox="1"/>
              <p:nvPr userDrawn="1"/>
            </p:nvSpPr>
            <p:spPr>
              <a:xfrm>
                <a:off x="6157764" y="99051"/>
                <a:ext cx="2001084" cy="502702"/>
              </a:xfrm>
              <a:prstGeom prst="rect">
                <a:avLst/>
              </a:prstGeom>
              <a:noFill/>
            </p:spPr>
            <p:txBody>
              <a:bodyPr wrap="square" rtlCol="0">
                <a:spAutoFit/>
              </a:bodyPr>
              <a:lstStyle/>
              <a:p>
                <a:pPr algn="r">
                  <a:lnSpc>
                    <a:spcPts val="1600"/>
                  </a:lnSpc>
                </a:pPr>
                <a:r>
                  <a:rPr lang="en-US" sz="1600" dirty="0" smtClean="0">
                    <a:ln w="0"/>
                    <a:solidFill>
                      <a:schemeClr val="bg1"/>
                    </a:solidFill>
                    <a:effectLst>
                      <a:outerShdw blurRad="38100" dist="19050" dir="2700000" algn="tl" rotWithShape="0">
                        <a:schemeClr val="dk1">
                          <a:alpha val="40000"/>
                        </a:schemeClr>
                      </a:outerShdw>
                    </a:effectLst>
                    <a:latin typeface="Cambria" panose="02040503050406030204" pitchFamily="18" charset="0"/>
                  </a:rPr>
                  <a:t>Health &amp; Readiness </a:t>
                </a:r>
              </a:p>
              <a:p>
                <a:pPr algn="r">
                  <a:lnSpc>
                    <a:spcPts val="1600"/>
                  </a:lnSpc>
                </a:pPr>
                <a:r>
                  <a:rPr lang="en-US" sz="1600" dirty="0" smtClean="0">
                    <a:ln w="0"/>
                    <a:solidFill>
                      <a:schemeClr val="bg1"/>
                    </a:solidFill>
                    <a:effectLst>
                      <a:outerShdw blurRad="38100" dist="19050" dir="2700000" algn="tl" rotWithShape="0">
                        <a:schemeClr val="dk1">
                          <a:alpha val="40000"/>
                        </a:schemeClr>
                      </a:outerShdw>
                    </a:effectLst>
                    <a:latin typeface="Cambria" panose="02040503050406030204" pitchFamily="18" charset="0"/>
                  </a:rPr>
                  <a:t>Optimization</a:t>
                </a:r>
                <a:endParaRPr lang="en-US" sz="1600" dirty="0">
                  <a:ln w="0"/>
                  <a:solidFill>
                    <a:schemeClr val="bg1"/>
                  </a:solidFill>
                  <a:effectLst>
                    <a:outerShdw blurRad="38100" dist="19050" dir="2700000" algn="tl" rotWithShape="0">
                      <a:schemeClr val="dk1">
                        <a:alpha val="40000"/>
                      </a:schemeClr>
                    </a:outerShdw>
                  </a:effectLst>
                  <a:latin typeface="Cambria" panose="02040503050406030204" pitchFamily="18" charset="0"/>
                </a:endParaRPr>
              </a:p>
            </p:txBody>
          </p:sp>
          <p:grpSp>
            <p:nvGrpSpPr>
              <p:cNvPr id="29" name="Group 28"/>
              <p:cNvGrpSpPr/>
              <p:nvPr userDrawn="1"/>
            </p:nvGrpSpPr>
            <p:grpSpPr>
              <a:xfrm>
                <a:off x="8134709" y="138689"/>
                <a:ext cx="94891" cy="386489"/>
                <a:chOff x="-1482317" y="1979586"/>
                <a:chExt cx="154873" cy="427479"/>
              </a:xfrm>
            </p:grpSpPr>
            <p:grpSp>
              <p:nvGrpSpPr>
                <p:cNvPr id="30" name="Group 29"/>
                <p:cNvGrpSpPr/>
                <p:nvPr userDrawn="1"/>
              </p:nvGrpSpPr>
              <p:grpSpPr>
                <a:xfrm>
                  <a:off x="-1418298" y="1979586"/>
                  <a:ext cx="90854" cy="427479"/>
                  <a:chOff x="-1129470" y="842107"/>
                  <a:chExt cx="119642" cy="506704"/>
                </a:xfrm>
                <a:effectLst>
                  <a:outerShdw blurRad="63500" sx="102000" sy="102000" algn="ctr" rotWithShape="0">
                    <a:prstClr val="black">
                      <a:alpha val="40000"/>
                    </a:prstClr>
                  </a:outerShdw>
                </a:effectLst>
              </p:grpSpPr>
              <p:sp>
                <p:nvSpPr>
                  <p:cNvPr id="32" name="Rectangle 31"/>
                  <p:cNvSpPr/>
                  <p:nvPr userDrawn="1"/>
                </p:nvSpPr>
                <p:spPr>
                  <a:xfrm>
                    <a:off x="-1129470" y="842107"/>
                    <a:ext cx="59821" cy="50420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Rectangle 32"/>
                  <p:cNvSpPr/>
                  <p:nvPr userDrawn="1"/>
                </p:nvSpPr>
                <p:spPr>
                  <a:xfrm>
                    <a:off x="-1069649" y="844609"/>
                    <a:ext cx="59821" cy="504202"/>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31" name="Rectangle 30"/>
                <p:cNvSpPr/>
                <p:nvPr userDrawn="1"/>
              </p:nvSpPr>
              <p:spPr>
                <a:xfrm>
                  <a:off x="-1482317" y="1979586"/>
                  <a:ext cx="64019" cy="42536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grpSp>
      <p:pic>
        <p:nvPicPr>
          <p:cNvPr id="20" name="Picture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7586" y="144619"/>
            <a:ext cx="1955319" cy="143201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5019532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1_Program Name -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72905" y="811211"/>
            <a:ext cx="9286107" cy="645144"/>
          </a:xfrm>
          <a:prstGeom prst="rect">
            <a:avLst/>
          </a:prstGeom>
        </p:spPr>
        <p:txBody>
          <a:bodyPr/>
          <a:lstStyle>
            <a:lvl1pPr>
              <a:defRPr b="1" cap="none" spc="0">
                <a:ln w="0"/>
                <a:solidFill>
                  <a:schemeClr val="accent5">
                    <a:lumMod val="50000"/>
                  </a:schemeClr>
                </a:solidFill>
                <a:effectLst>
                  <a:outerShdw blurRad="38100" dist="19050" dir="2700000" algn="tl" rotWithShape="0">
                    <a:schemeClr val="dk1">
                      <a:alpha val="40000"/>
                    </a:schemeClr>
                  </a:outerShdw>
                </a:effectLst>
                <a:latin typeface="Baskerville Old Face" panose="02020602080505020303"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B5E43BDD-9C0F-4B4F-8AC5-3E045F911DEC}" type="slidenum">
              <a:rPr lang="en-US" smtClean="0"/>
              <a:t>‹#›</a:t>
            </a:fld>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453" r="2548"/>
          <a:stretch/>
        </p:blipFill>
        <p:spPr>
          <a:xfrm>
            <a:off x="0" y="1"/>
            <a:ext cx="12191997" cy="1045545"/>
          </a:xfrm>
          <a:prstGeom prst="rect">
            <a:avLst/>
          </a:prstGeom>
          <a:effectLst>
            <a:outerShdw blurRad="50800" dist="38100" dir="5400000" algn="t" rotWithShape="0">
              <a:prstClr val="black">
                <a:alpha val="40000"/>
              </a:prstClr>
            </a:outerShdw>
          </a:effectLst>
        </p:spPr>
      </p:pic>
      <p:sp>
        <p:nvSpPr>
          <p:cNvPr id="11" name="TextBox 10"/>
          <p:cNvSpPr txBox="1"/>
          <p:nvPr userDrawn="1"/>
        </p:nvSpPr>
        <p:spPr>
          <a:xfrm>
            <a:off x="2" y="6527680"/>
            <a:ext cx="12191999" cy="276999"/>
          </a:xfrm>
          <a:prstGeom prst="rect">
            <a:avLst/>
          </a:prstGeom>
          <a:noFill/>
        </p:spPr>
        <p:txBody>
          <a:bodyPr wrap="square" rtlCol="0">
            <a:spAutoFit/>
          </a:bodyPr>
          <a:lstStyle/>
          <a:p>
            <a:pPr algn="ctr"/>
            <a:r>
              <a:rPr lang="en-US" sz="1200" dirty="0" smtClean="0">
                <a:solidFill>
                  <a:schemeClr val="bg1"/>
                </a:solidFill>
              </a:rPr>
              <a:t>Optimizing Airmen Readiness Where You Work, Live &amp; Play</a:t>
            </a:r>
            <a:endParaRPr lang="en-US" sz="1200" dirty="0">
              <a:solidFill>
                <a:schemeClr val="bg1"/>
              </a:solidFill>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32933" y="6421822"/>
            <a:ext cx="1409895" cy="373622"/>
          </a:xfrm>
          <a:prstGeom prst="rect">
            <a:avLst/>
          </a:prstGeom>
          <a:effectLst>
            <a:outerShdw blurRad="63500" sx="102000" sy="102000" algn="ctr" rotWithShape="0">
              <a:prstClr val="black">
                <a:alpha val="40000"/>
              </a:prstClr>
            </a:outerShdw>
          </a:effectLst>
        </p:spPr>
      </p:pic>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586" y="144619"/>
            <a:ext cx="1955319" cy="1432011"/>
          </a:xfrm>
          <a:prstGeom prst="rect">
            <a:avLst/>
          </a:prstGeom>
          <a:effectLst>
            <a:outerShdw blurRad="63500" sx="102000" sy="102000" algn="ctr" rotWithShape="0">
              <a:prstClr val="black">
                <a:alpha val="40000"/>
              </a:prstClr>
            </a:outerShdw>
          </a:effectLst>
        </p:spPr>
      </p:pic>
      <p:pic>
        <p:nvPicPr>
          <p:cNvPr id="19" name="Picture 15" descr="afsymbol"/>
          <p:cNvPicPr>
            <a:picLocks noChangeAspect="1" noChangeArrowheads="1"/>
          </p:cNvPicPr>
          <p:nvPr userDrawn="1"/>
        </p:nvPicPr>
        <p:blipFill>
          <a:blip r:embed="rId5" cstate="print">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11128768" y="136803"/>
            <a:ext cx="829443" cy="487072"/>
          </a:xfrm>
          <a:prstGeom prst="rect">
            <a:avLst/>
          </a:prstGeom>
          <a:noFill/>
          <a:ln w="9525">
            <a:noFill/>
            <a:miter lim="800000"/>
            <a:headEnd/>
            <a:tailEnd/>
          </a:ln>
        </p:spPr>
      </p:pic>
    </p:spTree>
    <p:extLst>
      <p:ext uri="{BB962C8B-B14F-4D97-AF65-F5344CB8AC3E}">
        <p14:creationId xmlns:p14="http://schemas.microsoft.com/office/powerpoint/2010/main" val="22830275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B5E43BDD-9C0F-4B4F-8AC5-3E045F911DEC}" type="slidenum">
              <a:rPr lang="en-US" smtClean="0"/>
              <a:t>‹#›</a:t>
            </a:fld>
            <a:endParaRPr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2453" r="2548"/>
          <a:stretch/>
        </p:blipFill>
        <p:spPr>
          <a:xfrm>
            <a:off x="0" y="1"/>
            <a:ext cx="12191997" cy="1045545"/>
          </a:xfrm>
          <a:prstGeom prst="rect">
            <a:avLst/>
          </a:prstGeom>
          <a:effectLst>
            <a:outerShdw blurRad="50800" dist="38100" dir="5400000" algn="t" rotWithShape="0">
              <a:prstClr val="black">
                <a:alpha val="40000"/>
              </a:prstClr>
            </a:outerShdw>
          </a:effec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32933" y="6421822"/>
            <a:ext cx="1409895" cy="373622"/>
          </a:xfrm>
          <a:prstGeom prst="rect">
            <a:avLst/>
          </a:prstGeom>
          <a:effectLst>
            <a:outerShdw blurRad="63500" sx="102000" sy="102000" algn="ctr" rotWithShape="0">
              <a:prstClr val="black">
                <a:alpha val="40000"/>
              </a:prstClr>
            </a:outerShdw>
          </a:effectLst>
        </p:spPr>
      </p:pic>
      <p:sp>
        <p:nvSpPr>
          <p:cNvPr id="16" name="Title 1"/>
          <p:cNvSpPr>
            <a:spLocks noGrp="1"/>
          </p:cNvSpPr>
          <p:nvPr>
            <p:ph type="title"/>
          </p:nvPr>
        </p:nvSpPr>
        <p:spPr>
          <a:xfrm>
            <a:off x="2472905" y="811211"/>
            <a:ext cx="9286107" cy="645144"/>
          </a:xfrm>
          <a:prstGeom prst="rect">
            <a:avLst/>
          </a:prstGeom>
        </p:spPr>
        <p:txBody>
          <a:bodyPr/>
          <a:lstStyle>
            <a:lvl1pPr>
              <a:defRPr b="1" cap="none" spc="0">
                <a:ln w="0"/>
                <a:solidFill>
                  <a:schemeClr val="accent5">
                    <a:lumMod val="50000"/>
                  </a:schemeClr>
                </a:solidFill>
                <a:effectLst>
                  <a:outerShdw blurRad="38100" dist="19050" dir="2700000" algn="tl" rotWithShape="0">
                    <a:schemeClr val="dk1">
                      <a:alpha val="40000"/>
                    </a:schemeClr>
                  </a:outerShdw>
                </a:effectLst>
                <a:latin typeface="Baskerville Old Face" panose="02020602080505020303" pitchFamily="18" charset="0"/>
              </a:defRPr>
            </a:lvl1pPr>
          </a:lstStyle>
          <a:p>
            <a:endParaRPr lang="en-US" dirty="0"/>
          </a:p>
        </p:txBody>
      </p:sp>
      <p:grpSp>
        <p:nvGrpSpPr>
          <p:cNvPr id="18" name="Group 17"/>
          <p:cNvGrpSpPr/>
          <p:nvPr userDrawn="1"/>
        </p:nvGrpSpPr>
        <p:grpSpPr>
          <a:xfrm>
            <a:off x="8214760" y="136803"/>
            <a:ext cx="3743451" cy="502702"/>
            <a:chOff x="6161070" y="136803"/>
            <a:chExt cx="2807588" cy="502702"/>
          </a:xfrm>
        </p:grpSpPr>
        <p:pic>
          <p:nvPicPr>
            <p:cNvPr id="19" name="Picture 15" descr="afsymbol"/>
            <p:cNvPicPr>
              <a:picLocks noChangeAspect="1" noChangeArrowheads="1"/>
            </p:cNvPicPr>
            <p:nvPr userDrawn="1"/>
          </p:nvPicPr>
          <p:blipFill>
            <a:blip r:embed="rId4" cstate="print">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8346576" y="136803"/>
              <a:ext cx="622082" cy="487072"/>
            </a:xfrm>
            <a:prstGeom prst="rect">
              <a:avLst/>
            </a:prstGeom>
            <a:noFill/>
            <a:ln w="9525">
              <a:noFill/>
              <a:miter lim="800000"/>
              <a:headEnd/>
              <a:tailEnd/>
            </a:ln>
          </p:spPr>
        </p:pic>
        <p:grpSp>
          <p:nvGrpSpPr>
            <p:cNvPr id="20" name="Group 19"/>
            <p:cNvGrpSpPr/>
            <p:nvPr userDrawn="1"/>
          </p:nvGrpSpPr>
          <p:grpSpPr>
            <a:xfrm>
              <a:off x="6161070" y="136803"/>
              <a:ext cx="2071836" cy="502702"/>
              <a:chOff x="6157764" y="99051"/>
              <a:chExt cx="2071836" cy="502702"/>
            </a:xfrm>
          </p:grpSpPr>
          <p:sp>
            <p:nvSpPr>
              <p:cNvPr id="21" name="TextBox 20"/>
              <p:cNvSpPr txBox="1"/>
              <p:nvPr userDrawn="1"/>
            </p:nvSpPr>
            <p:spPr>
              <a:xfrm>
                <a:off x="6157764" y="99051"/>
                <a:ext cx="2001084" cy="502702"/>
              </a:xfrm>
              <a:prstGeom prst="rect">
                <a:avLst/>
              </a:prstGeom>
              <a:noFill/>
            </p:spPr>
            <p:txBody>
              <a:bodyPr wrap="square" rtlCol="0">
                <a:spAutoFit/>
              </a:bodyPr>
              <a:lstStyle/>
              <a:p>
                <a:pPr algn="r">
                  <a:lnSpc>
                    <a:spcPts val="1600"/>
                  </a:lnSpc>
                </a:pPr>
                <a:r>
                  <a:rPr lang="en-US" sz="1600" dirty="0" smtClean="0">
                    <a:ln w="0"/>
                    <a:solidFill>
                      <a:schemeClr val="bg1"/>
                    </a:solidFill>
                    <a:effectLst>
                      <a:outerShdw blurRad="38100" dist="19050" dir="2700000" algn="tl" rotWithShape="0">
                        <a:schemeClr val="dk1">
                          <a:alpha val="40000"/>
                        </a:schemeClr>
                      </a:outerShdw>
                    </a:effectLst>
                    <a:latin typeface="Cambria" panose="02040503050406030204" pitchFamily="18" charset="0"/>
                  </a:rPr>
                  <a:t>Health &amp; Readiness </a:t>
                </a:r>
              </a:p>
              <a:p>
                <a:pPr algn="r">
                  <a:lnSpc>
                    <a:spcPts val="1600"/>
                  </a:lnSpc>
                </a:pPr>
                <a:r>
                  <a:rPr lang="en-US" sz="1600" dirty="0" smtClean="0">
                    <a:ln w="0"/>
                    <a:solidFill>
                      <a:schemeClr val="bg1"/>
                    </a:solidFill>
                    <a:effectLst>
                      <a:outerShdw blurRad="38100" dist="19050" dir="2700000" algn="tl" rotWithShape="0">
                        <a:schemeClr val="dk1">
                          <a:alpha val="40000"/>
                        </a:schemeClr>
                      </a:outerShdw>
                    </a:effectLst>
                    <a:latin typeface="Cambria" panose="02040503050406030204" pitchFamily="18" charset="0"/>
                  </a:rPr>
                  <a:t>Optimization</a:t>
                </a:r>
                <a:endParaRPr lang="en-US" sz="1600" dirty="0">
                  <a:ln w="0"/>
                  <a:solidFill>
                    <a:schemeClr val="bg1"/>
                  </a:solidFill>
                  <a:effectLst>
                    <a:outerShdw blurRad="38100" dist="19050" dir="2700000" algn="tl" rotWithShape="0">
                      <a:schemeClr val="dk1">
                        <a:alpha val="40000"/>
                      </a:schemeClr>
                    </a:outerShdw>
                  </a:effectLst>
                  <a:latin typeface="Cambria" panose="02040503050406030204" pitchFamily="18" charset="0"/>
                </a:endParaRPr>
              </a:p>
            </p:txBody>
          </p:sp>
          <p:grpSp>
            <p:nvGrpSpPr>
              <p:cNvPr id="22" name="Group 21"/>
              <p:cNvGrpSpPr/>
              <p:nvPr userDrawn="1"/>
            </p:nvGrpSpPr>
            <p:grpSpPr>
              <a:xfrm>
                <a:off x="8134709" y="138689"/>
                <a:ext cx="94891" cy="386489"/>
                <a:chOff x="-1482317" y="1979586"/>
                <a:chExt cx="154873" cy="427479"/>
              </a:xfrm>
            </p:grpSpPr>
            <p:grpSp>
              <p:nvGrpSpPr>
                <p:cNvPr id="23" name="Group 22"/>
                <p:cNvGrpSpPr/>
                <p:nvPr userDrawn="1"/>
              </p:nvGrpSpPr>
              <p:grpSpPr>
                <a:xfrm>
                  <a:off x="-1418298" y="1979586"/>
                  <a:ext cx="90854" cy="427479"/>
                  <a:chOff x="-1129470" y="842107"/>
                  <a:chExt cx="119642" cy="506704"/>
                </a:xfrm>
                <a:effectLst>
                  <a:outerShdw blurRad="63500" sx="102000" sy="102000" algn="ctr" rotWithShape="0">
                    <a:prstClr val="black">
                      <a:alpha val="40000"/>
                    </a:prstClr>
                  </a:outerShdw>
                </a:effectLst>
              </p:grpSpPr>
              <p:sp>
                <p:nvSpPr>
                  <p:cNvPr id="25" name="Rectangle 24"/>
                  <p:cNvSpPr/>
                  <p:nvPr userDrawn="1"/>
                </p:nvSpPr>
                <p:spPr>
                  <a:xfrm>
                    <a:off x="-1129470" y="842107"/>
                    <a:ext cx="59821" cy="50420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Rectangle 25"/>
                  <p:cNvSpPr/>
                  <p:nvPr userDrawn="1"/>
                </p:nvSpPr>
                <p:spPr>
                  <a:xfrm>
                    <a:off x="-1069649" y="844609"/>
                    <a:ext cx="59821" cy="504202"/>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4" name="Rectangle 23"/>
                <p:cNvSpPr/>
                <p:nvPr userDrawn="1"/>
              </p:nvSpPr>
              <p:spPr>
                <a:xfrm>
                  <a:off x="-1482317" y="1979586"/>
                  <a:ext cx="64019" cy="42536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grpSp>
      <p:pic>
        <p:nvPicPr>
          <p:cNvPr id="28" name="Picture 2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7586" y="144619"/>
            <a:ext cx="1955319" cy="143201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63728936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B5E43BDD-9C0F-4B4F-8AC5-3E045F911DEC}" type="slidenum">
              <a:rPr lang="en-US" smtClean="0"/>
              <a:t>‹#›</a:t>
            </a:fld>
            <a:endParaRPr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2453" r="2548"/>
          <a:stretch/>
        </p:blipFill>
        <p:spPr>
          <a:xfrm>
            <a:off x="0" y="1"/>
            <a:ext cx="12191997" cy="1045545"/>
          </a:xfrm>
          <a:prstGeom prst="rect">
            <a:avLst/>
          </a:prstGeom>
          <a:effectLst>
            <a:outerShdw blurRad="50800" dist="38100" dir="5400000" algn="t" rotWithShape="0">
              <a:prstClr val="black">
                <a:alpha val="40000"/>
              </a:prstClr>
            </a:outerShdw>
          </a:effec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32933" y="6421822"/>
            <a:ext cx="1409895" cy="373622"/>
          </a:xfrm>
          <a:prstGeom prst="rect">
            <a:avLst/>
          </a:prstGeom>
          <a:effectLst>
            <a:outerShdw blurRad="63500" sx="102000" sy="102000" algn="ctr" rotWithShape="0">
              <a:prstClr val="black">
                <a:alpha val="40000"/>
              </a:prstClr>
            </a:outerShdw>
          </a:effectLst>
        </p:spPr>
      </p:pic>
      <p:sp>
        <p:nvSpPr>
          <p:cNvPr id="16" name="Title 1"/>
          <p:cNvSpPr>
            <a:spLocks noGrp="1"/>
          </p:cNvSpPr>
          <p:nvPr>
            <p:ph type="title"/>
          </p:nvPr>
        </p:nvSpPr>
        <p:spPr>
          <a:xfrm>
            <a:off x="2472905" y="811211"/>
            <a:ext cx="9286107" cy="645144"/>
          </a:xfrm>
          <a:prstGeom prst="rect">
            <a:avLst/>
          </a:prstGeom>
        </p:spPr>
        <p:txBody>
          <a:bodyPr/>
          <a:lstStyle>
            <a:lvl1pPr>
              <a:defRPr b="1" cap="none" spc="0">
                <a:ln w="0"/>
                <a:solidFill>
                  <a:schemeClr val="accent5">
                    <a:lumMod val="50000"/>
                  </a:schemeClr>
                </a:solidFill>
                <a:effectLst>
                  <a:outerShdw blurRad="38100" dist="19050" dir="2700000" algn="tl" rotWithShape="0">
                    <a:schemeClr val="dk1">
                      <a:alpha val="40000"/>
                    </a:schemeClr>
                  </a:outerShdw>
                </a:effectLst>
                <a:latin typeface="Baskerville Old Face" panose="02020602080505020303" pitchFamily="18" charset="0"/>
              </a:defRPr>
            </a:lvl1pPr>
          </a:lstStyle>
          <a:p>
            <a:endParaRPr lang="en-US" dirty="0"/>
          </a:p>
        </p:txBody>
      </p:sp>
      <p:pic>
        <p:nvPicPr>
          <p:cNvPr id="13" name="Picture 15" descr="afsymbol"/>
          <p:cNvPicPr>
            <a:picLocks noChangeAspect="1" noChangeArrowheads="1"/>
          </p:cNvPicPr>
          <p:nvPr userDrawn="1"/>
        </p:nvPicPr>
        <p:blipFill>
          <a:blip r:embed="rId4" cstate="print">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11128768" y="136803"/>
            <a:ext cx="829443" cy="487072"/>
          </a:xfrm>
          <a:prstGeom prst="rect">
            <a:avLst/>
          </a:prstGeom>
          <a:noFill/>
          <a:ln w="9525">
            <a:noFill/>
            <a:miter lim="800000"/>
            <a:headEnd/>
            <a:tailEnd/>
          </a:ln>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7586" y="144619"/>
            <a:ext cx="1955319" cy="143201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2392186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721248"/>
            <a:ext cx="6172200" cy="438044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1721248"/>
            <a:ext cx="3932237" cy="4380449"/>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B5E43BDD-9C0F-4B4F-8AC5-3E045F911DEC}" type="slidenum">
              <a:rPr lang="en-US" smtClean="0"/>
              <a:t>‹#›</a:t>
            </a:fld>
            <a:endParaRPr lang="en-US" dirty="0"/>
          </a:p>
        </p:txBody>
      </p:sp>
      <p:sp>
        <p:nvSpPr>
          <p:cNvPr id="8" name="TextBox 7"/>
          <p:cNvSpPr txBox="1"/>
          <p:nvPr userDrawn="1"/>
        </p:nvSpPr>
        <p:spPr>
          <a:xfrm>
            <a:off x="2" y="6527680"/>
            <a:ext cx="12191999" cy="276999"/>
          </a:xfrm>
          <a:prstGeom prst="rect">
            <a:avLst/>
          </a:prstGeom>
          <a:noFill/>
        </p:spPr>
        <p:txBody>
          <a:bodyPr wrap="square" rtlCol="0">
            <a:spAutoFit/>
          </a:bodyPr>
          <a:lstStyle/>
          <a:p>
            <a:pPr algn="ctr"/>
            <a:r>
              <a:rPr lang="en-US" sz="1200" dirty="0" smtClean="0">
                <a:solidFill>
                  <a:schemeClr val="bg1"/>
                </a:solidFill>
              </a:rPr>
              <a:t>Optimizing Airmen Readiness Where You Work, Live &amp; Play</a:t>
            </a:r>
            <a:endParaRPr lang="en-US" sz="1200" dirty="0">
              <a:solidFill>
                <a:schemeClr val="bg1"/>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2453" r="2548"/>
          <a:stretch/>
        </p:blipFill>
        <p:spPr>
          <a:xfrm>
            <a:off x="0" y="1"/>
            <a:ext cx="12191997" cy="1045545"/>
          </a:xfrm>
          <a:prstGeom prst="rect">
            <a:avLst/>
          </a:prstGeom>
          <a:effectLst>
            <a:outerShdw blurRad="50800" dist="38100" dir="5400000" algn="t" rotWithShape="0">
              <a:prstClr val="black">
                <a:alpha val="40000"/>
              </a:prstClr>
            </a:outerShdw>
          </a:effec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32933" y="6421822"/>
            <a:ext cx="1409895" cy="373622"/>
          </a:xfrm>
          <a:prstGeom prst="rect">
            <a:avLst/>
          </a:prstGeom>
          <a:effectLst>
            <a:outerShdw blurRad="63500" sx="102000" sy="102000" algn="ctr" rotWithShape="0">
              <a:prstClr val="black">
                <a:alpha val="40000"/>
              </a:prstClr>
            </a:outerShdw>
          </a:effectLst>
        </p:spPr>
      </p:pic>
      <p:sp>
        <p:nvSpPr>
          <p:cNvPr id="16" name="Title 1"/>
          <p:cNvSpPr>
            <a:spLocks noGrp="1"/>
          </p:cNvSpPr>
          <p:nvPr>
            <p:ph type="title"/>
          </p:nvPr>
        </p:nvSpPr>
        <p:spPr>
          <a:xfrm>
            <a:off x="2472905" y="811211"/>
            <a:ext cx="9286107" cy="645144"/>
          </a:xfrm>
          <a:prstGeom prst="rect">
            <a:avLst/>
          </a:prstGeom>
        </p:spPr>
        <p:txBody>
          <a:bodyPr/>
          <a:lstStyle>
            <a:lvl1pPr>
              <a:defRPr b="1" cap="none" spc="0">
                <a:ln w="0"/>
                <a:solidFill>
                  <a:schemeClr val="accent5">
                    <a:lumMod val="50000"/>
                  </a:schemeClr>
                </a:solidFill>
                <a:effectLst>
                  <a:outerShdw blurRad="38100" dist="19050" dir="2700000" algn="tl" rotWithShape="0">
                    <a:schemeClr val="dk1">
                      <a:alpha val="40000"/>
                    </a:schemeClr>
                  </a:outerShdw>
                </a:effectLst>
                <a:latin typeface="Baskerville Old Face" panose="02020602080505020303" pitchFamily="18" charset="0"/>
              </a:defRPr>
            </a:lvl1pPr>
          </a:lstStyle>
          <a:p>
            <a:r>
              <a:rPr lang="en-US" dirty="0" smtClean="0"/>
              <a:t>Click to edit Master title style</a:t>
            </a:r>
            <a:endParaRPr lang="en-US" dirty="0"/>
          </a:p>
        </p:txBody>
      </p:sp>
      <p:grpSp>
        <p:nvGrpSpPr>
          <p:cNvPr id="17" name="Group 16"/>
          <p:cNvGrpSpPr/>
          <p:nvPr userDrawn="1"/>
        </p:nvGrpSpPr>
        <p:grpSpPr>
          <a:xfrm>
            <a:off x="8214760" y="136803"/>
            <a:ext cx="3743451" cy="502702"/>
            <a:chOff x="6161070" y="136803"/>
            <a:chExt cx="2807588" cy="502702"/>
          </a:xfrm>
        </p:grpSpPr>
        <p:pic>
          <p:nvPicPr>
            <p:cNvPr id="18" name="Picture 15" descr="afsymbol"/>
            <p:cNvPicPr>
              <a:picLocks noChangeAspect="1" noChangeArrowheads="1"/>
            </p:cNvPicPr>
            <p:nvPr userDrawn="1"/>
          </p:nvPicPr>
          <p:blipFill>
            <a:blip r:embed="rId4" cstate="print">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8346576" y="136803"/>
              <a:ext cx="622082" cy="487072"/>
            </a:xfrm>
            <a:prstGeom prst="rect">
              <a:avLst/>
            </a:prstGeom>
            <a:noFill/>
            <a:ln w="9525">
              <a:noFill/>
              <a:miter lim="800000"/>
              <a:headEnd/>
              <a:tailEnd/>
            </a:ln>
          </p:spPr>
        </p:pic>
        <p:grpSp>
          <p:nvGrpSpPr>
            <p:cNvPr id="19" name="Group 18"/>
            <p:cNvGrpSpPr/>
            <p:nvPr userDrawn="1"/>
          </p:nvGrpSpPr>
          <p:grpSpPr>
            <a:xfrm>
              <a:off x="6161070" y="136803"/>
              <a:ext cx="2071836" cy="502702"/>
              <a:chOff x="6157764" y="99051"/>
              <a:chExt cx="2071836" cy="502702"/>
            </a:xfrm>
          </p:grpSpPr>
          <p:sp>
            <p:nvSpPr>
              <p:cNvPr id="20" name="TextBox 19"/>
              <p:cNvSpPr txBox="1"/>
              <p:nvPr userDrawn="1"/>
            </p:nvSpPr>
            <p:spPr>
              <a:xfrm>
                <a:off x="6157764" y="99051"/>
                <a:ext cx="2001084" cy="502702"/>
              </a:xfrm>
              <a:prstGeom prst="rect">
                <a:avLst/>
              </a:prstGeom>
              <a:noFill/>
            </p:spPr>
            <p:txBody>
              <a:bodyPr wrap="square" rtlCol="0">
                <a:spAutoFit/>
              </a:bodyPr>
              <a:lstStyle/>
              <a:p>
                <a:pPr algn="r">
                  <a:lnSpc>
                    <a:spcPts val="1600"/>
                  </a:lnSpc>
                </a:pPr>
                <a:r>
                  <a:rPr lang="en-US" sz="1600" dirty="0" smtClean="0">
                    <a:ln w="0"/>
                    <a:solidFill>
                      <a:schemeClr val="bg1"/>
                    </a:solidFill>
                    <a:effectLst>
                      <a:outerShdw blurRad="38100" dist="19050" dir="2700000" algn="tl" rotWithShape="0">
                        <a:schemeClr val="dk1">
                          <a:alpha val="40000"/>
                        </a:schemeClr>
                      </a:outerShdw>
                    </a:effectLst>
                    <a:latin typeface="Cambria" panose="02040503050406030204" pitchFamily="18" charset="0"/>
                  </a:rPr>
                  <a:t>Health &amp; Readiness </a:t>
                </a:r>
              </a:p>
              <a:p>
                <a:pPr algn="r">
                  <a:lnSpc>
                    <a:spcPts val="1600"/>
                  </a:lnSpc>
                </a:pPr>
                <a:r>
                  <a:rPr lang="en-US" sz="1600" dirty="0" smtClean="0">
                    <a:ln w="0"/>
                    <a:solidFill>
                      <a:schemeClr val="bg1"/>
                    </a:solidFill>
                    <a:effectLst>
                      <a:outerShdw blurRad="38100" dist="19050" dir="2700000" algn="tl" rotWithShape="0">
                        <a:schemeClr val="dk1">
                          <a:alpha val="40000"/>
                        </a:schemeClr>
                      </a:outerShdw>
                    </a:effectLst>
                    <a:latin typeface="Cambria" panose="02040503050406030204" pitchFamily="18" charset="0"/>
                  </a:rPr>
                  <a:t>Optimization</a:t>
                </a:r>
                <a:endParaRPr lang="en-US" sz="1600" dirty="0">
                  <a:ln w="0"/>
                  <a:solidFill>
                    <a:schemeClr val="bg1"/>
                  </a:solidFill>
                  <a:effectLst>
                    <a:outerShdw blurRad="38100" dist="19050" dir="2700000" algn="tl" rotWithShape="0">
                      <a:schemeClr val="dk1">
                        <a:alpha val="40000"/>
                      </a:schemeClr>
                    </a:outerShdw>
                  </a:effectLst>
                  <a:latin typeface="Cambria" panose="02040503050406030204" pitchFamily="18" charset="0"/>
                </a:endParaRPr>
              </a:p>
            </p:txBody>
          </p:sp>
          <p:grpSp>
            <p:nvGrpSpPr>
              <p:cNvPr id="21" name="Group 20"/>
              <p:cNvGrpSpPr/>
              <p:nvPr userDrawn="1"/>
            </p:nvGrpSpPr>
            <p:grpSpPr>
              <a:xfrm>
                <a:off x="8134709" y="138689"/>
                <a:ext cx="94891" cy="386489"/>
                <a:chOff x="-1482317" y="1979586"/>
                <a:chExt cx="154873" cy="427479"/>
              </a:xfrm>
            </p:grpSpPr>
            <p:grpSp>
              <p:nvGrpSpPr>
                <p:cNvPr id="22" name="Group 21"/>
                <p:cNvGrpSpPr/>
                <p:nvPr userDrawn="1"/>
              </p:nvGrpSpPr>
              <p:grpSpPr>
                <a:xfrm>
                  <a:off x="-1418298" y="1979586"/>
                  <a:ext cx="90854" cy="427479"/>
                  <a:chOff x="-1129470" y="842107"/>
                  <a:chExt cx="119642" cy="506704"/>
                </a:xfrm>
                <a:effectLst>
                  <a:outerShdw blurRad="63500" sx="102000" sy="102000" algn="ctr" rotWithShape="0">
                    <a:prstClr val="black">
                      <a:alpha val="40000"/>
                    </a:prstClr>
                  </a:outerShdw>
                </a:effectLst>
              </p:grpSpPr>
              <p:sp>
                <p:nvSpPr>
                  <p:cNvPr id="24" name="Rectangle 23"/>
                  <p:cNvSpPr/>
                  <p:nvPr userDrawn="1"/>
                </p:nvSpPr>
                <p:spPr>
                  <a:xfrm>
                    <a:off x="-1129470" y="842107"/>
                    <a:ext cx="59821" cy="50420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Rectangle 24"/>
                  <p:cNvSpPr/>
                  <p:nvPr userDrawn="1"/>
                </p:nvSpPr>
                <p:spPr>
                  <a:xfrm>
                    <a:off x="-1069649" y="844609"/>
                    <a:ext cx="59821" cy="504202"/>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3" name="Rectangle 22"/>
                <p:cNvSpPr/>
                <p:nvPr userDrawn="1"/>
              </p:nvSpPr>
              <p:spPr>
                <a:xfrm>
                  <a:off x="-1482317" y="1979586"/>
                  <a:ext cx="64019" cy="42536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grpSp>
      <p:pic>
        <p:nvPicPr>
          <p:cNvPr id="27" name="Picture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7586" y="144619"/>
            <a:ext cx="1955319" cy="143201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383107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HeRO Round Seal &amp; Air Force">
    <p:spTree>
      <p:nvGrpSpPr>
        <p:cNvPr id="1" name=""/>
        <p:cNvGrpSpPr/>
        <p:nvPr/>
      </p:nvGrpSpPr>
      <p:grpSpPr>
        <a:xfrm>
          <a:off x="0" y="0"/>
          <a:ext cx="0" cy="0"/>
          <a:chOff x="0" y="0"/>
          <a:chExt cx="0" cy="0"/>
        </a:xfrm>
      </p:grpSpPr>
      <p:sp>
        <p:nvSpPr>
          <p:cNvPr id="2" name="Title 1"/>
          <p:cNvSpPr>
            <a:spLocks noGrp="1"/>
          </p:cNvSpPr>
          <p:nvPr>
            <p:ph type="ctrTitle"/>
          </p:nvPr>
        </p:nvSpPr>
        <p:spPr>
          <a:xfrm>
            <a:off x="5241419" y="1054711"/>
            <a:ext cx="6315344" cy="3178688"/>
          </a:xfrm>
          <a:prstGeom prst="rect">
            <a:avLst/>
          </a:prstGeom>
        </p:spPr>
        <p:txBody>
          <a:bodyPr anchor="b"/>
          <a:lstStyle>
            <a:lvl1pPr algn="ctr">
              <a:lnSpc>
                <a:spcPts val="6000"/>
              </a:lnSpc>
              <a:defRPr sz="5500" b="1" cap="none" spc="0">
                <a:ln w="0"/>
                <a:solidFill>
                  <a:schemeClr val="accent5">
                    <a:lumMod val="50000"/>
                  </a:schemeClr>
                </a:solidFill>
                <a:effectLst>
                  <a:outerShdw blurRad="38100" dist="19050" dir="2700000" algn="tl" rotWithShape="0">
                    <a:schemeClr val="dk1">
                      <a:alpha val="40000"/>
                    </a:schemeClr>
                  </a:outerShdw>
                </a:effectLst>
                <a:latin typeface="Baskerville Old Face" panose="02020602080505020303"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41419" y="4318857"/>
            <a:ext cx="6315344" cy="145169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B5E43BDD-9C0F-4B4F-8AC5-3E045F911DEC}"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453" r="2548"/>
          <a:stretch/>
        </p:blipFill>
        <p:spPr>
          <a:xfrm>
            <a:off x="0" y="1"/>
            <a:ext cx="12191997" cy="1045545"/>
          </a:xfrm>
          <a:prstGeom prst="rect">
            <a:avLst/>
          </a:prstGeom>
          <a:effectLst>
            <a:outerShdw blurRad="50800" dist="38100" dir="5400000" algn="t" rotWithShape="0">
              <a:prstClr val="black">
                <a:alpha val="40000"/>
              </a:prstClr>
            </a:outerShdw>
          </a:effectLst>
        </p:spPr>
      </p:pic>
      <p:pic>
        <p:nvPicPr>
          <p:cNvPr id="9" name="Picture 15" descr="afsymbol"/>
          <p:cNvPicPr>
            <a:picLocks noChangeAspect="1" noChangeArrowheads="1"/>
          </p:cNvPicPr>
          <p:nvPr userDrawn="1"/>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40000"/>
                    </a14:imgEffect>
                  </a14:imgLayer>
                </a14:imgProps>
              </a:ext>
            </a:extLst>
          </a:blip>
          <a:srcRect/>
          <a:stretch>
            <a:fillRect/>
          </a:stretch>
        </p:blipFill>
        <p:spPr bwMode="auto">
          <a:xfrm>
            <a:off x="1172319" y="3995185"/>
            <a:ext cx="3167000" cy="1859753"/>
          </a:xfrm>
          <a:prstGeom prst="rect">
            <a:avLst/>
          </a:prstGeom>
          <a:noFill/>
          <a:ln w="9525">
            <a:noFill/>
            <a:miter lim="800000"/>
            <a:headEnd/>
            <a:tailEnd/>
          </a:ln>
        </p:spPr>
      </p:pic>
      <p:sp>
        <p:nvSpPr>
          <p:cNvPr id="11" name="TextBox 10"/>
          <p:cNvSpPr txBox="1"/>
          <p:nvPr userDrawn="1"/>
        </p:nvSpPr>
        <p:spPr>
          <a:xfrm>
            <a:off x="1" y="144618"/>
            <a:ext cx="12191999" cy="369332"/>
          </a:xfrm>
          <a:prstGeom prst="rect">
            <a:avLst/>
          </a:prstGeom>
          <a:noFill/>
        </p:spPr>
        <p:txBody>
          <a:bodyPr wrap="square" rtlCol="0">
            <a:spAutoFit/>
          </a:bodyPr>
          <a:lstStyle/>
          <a:p>
            <a:pPr algn="ctr"/>
            <a:r>
              <a:rPr lang="en-US" sz="1800" dirty="0" smtClean="0">
                <a:ln w="0"/>
                <a:solidFill>
                  <a:schemeClr val="bg1"/>
                </a:solidFill>
                <a:effectLst>
                  <a:outerShdw blurRad="38100" dist="19050" dir="2700000" algn="tl" rotWithShape="0">
                    <a:schemeClr val="dk1">
                      <a:alpha val="40000"/>
                    </a:schemeClr>
                  </a:outerShdw>
                </a:effectLst>
                <a:latin typeface="Cambria" panose="02040503050406030204" pitchFamily="18" charset="0"/>
              </a:rPr>
              <a:t>Optimizing Airmen Readiness Where You Work, Live &amp; Play</a:t>
            </a:r>
            <a:endParaRPr lang="en-US" sz="1800" dirty="0">
              <a:ln w="0"/>
              <a:solidFill>
                <a:schemeClr val="bg1"/>
              </a:solidFill>
              <a:effectLst>
                <a:outerShdw blurRad="38100" dist="19050" dir="2700000" algn="tl" rotWithShape="0">
                  <a:schemeClr val="dk1">
                    <a:alpha val="40000"/>
                  </a:schemeClr>
                </a:outerShdw>
              </a:effectLst>
              <a:latin typeface="Cambria" panose="02040503050406030204" pitchFamily="18" charset="0"/>
            </a:endParaRPr>
          </a:p>
        </p:txBody>
      </p:sp>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6215" y="1045546"/>
            <a:ext cx="3945103" cy="2889263"/>
          </a:xfrm>
          <a:prstGeom prst="rect">
            <a:avLst/>
          </a:prstGeom>
          <a:effectLst>
            <a:outerShdw blurRad="63500" sx="102000" sy="102000" algn="ctr" rotWithShape="0">
              <a:prstClr val="black">
                <a:alpha val="40000"/>
              </a:prstClr>
            </a:outerShdw>
          </a:effectLst>
          <a:scene3d>
            <a:camera prst="orthographicFront"/>
            <a:lightRig rig="threePt" dir="t"/>
          </a:scene3d>
          <a:sp3d>
            <a:bevelT/>
          </a:sp3d>
        </p:spPr>
      </p:pic>
      <p:sp>
        <p:nvSpPr>
          <p:cNvPr id="13" name="TextBox 12"/>
          <p:cNvSpPr txBox="1"/>
          <p:nvPr userDrawn="1"/>
        </p:nvSpPr>
        <p:spPr>
          <a:xfrm>
            <a:off x="2" y="6527680"/>
            <a:ext cx="12191999" cy="276999"/>
          </a:xfrm>
          <a:prstGeom prst="rect">
            <a:avLst/>
          </a:prstGeom>
          <a:noFill/>
        </p:spPr>
        <p:txBody>
          <a:bodyPr wrap="square" rtlCol="0">
            <a:spAutoFit/>
          </a:bodyPr>
          <a:lstStyle/>
          <a:p>
            <a:pPr algn="ctr"/>
            <a:r>
              <a:rPr lang="en-US" sz="1200" dirty="0" smtClean="0">
                <a:solidFill>
                  <a:schemeClr val="bg1"/>
                </a:solidFill>
              </a:rPr>
              <a:t>United States Air Force Health Promotion</a:t>
            </a:r>
            <a:endParaRPr lang="en-US" sz="1200" dirty="0">
              <a:solidFill>
                <a:schemeClr val="bg1"/>
              </a:solidFill>
            </a:endParaRP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32933" y="6421822"/>
            <a:ext cx="1409895" cy="37362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7867659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721248"/>
            <a:ext cx="6172200" cy="438044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1721248"/>
            <a:ext cx="3932237" cy="4380449"/>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B5E43BDD-9C0F-4B4F-8AC5-3E045F911DEC}" type="slidenum">
              <a:rPr lang="en-US" smtClean="0"/>
              <a:t>‹#›</a:t>
            </a:fld>
            <a:endParaRPr lang="en-US" dirty="0"/>
          </a:p>
        </p:txBody>
      </p:sp>
      <p:sp>
        <p:nvSpPr>
          <p:cNvPr id="8" name="TextBox 7"/>
          <p:cNvSpPr txBox="1"/>
          <p:nvPr userDrawn="1"/>
        </p:nvSpPr>
        <p:spPr>
          <a:xfrm>
            <a:off x="2" y="6527680"/>
            <a:ext cx="12191999" cy="276999"/>
          </a:xfrm>
          <a:prstGeom prst="rect">
            <a:avLst/>
          </a:prstGeom>
          <a:noFill/>
        </p:spPr>
        <p:txBody>
          <a:bodyPr wrap="square" rtlCol="0">
            <a:spAutoFit/>
          </a:bodyPr>
          <a:lstStyle/>
          <a:p>
            <a:pPr algn="ctr"/>
            <a:r>
              <a:rPr lang="en-US" sz="1200" dirty="0" smtClean="0">
                <a:solidFill>
                  <a:schemeClr val="bg1"/>
                </a:solidFill>
              </a:rPr>
              <a:t>Optimizing Airmen Readiness Where You Work, Live &amp; Play</a:t>
            </a:r>
            <a:endParaRPr lang="en-US" sz="1200" dirty="0">
              <a:solidFill>
                <a:schemeClr val="bg1"/>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2453" r="2548"/>
          <a:stretch/>
        </p:blipFill>
        <p:spPr>
          <a:xfrm>
            <a:off x="0" y="1"/>
            <a:ext cx="12191997" cy="1045545"/>
          </a:xfrm>
          <a:prstGeom prst="rect">
            <a:avLst/>
          </a:prstGeom>
          <a:effectLst>
            <a:outerShdw blurRad="50800" dist="38100" dir="5400000" algn="t" rotWithShape="0">
              <a:prstClr val="black">
                <a:alpha val="40000"/>
              </a:prstClr>
            </a:outerShdw>
          </a:effec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32933" y="6421822"/>
            <a:ext cx="1409895" cy="373622"/>
          </a:xfrm>
          <a:prstGeom prst="rect">
            <a:avLst/>
          </a:prstGeom>
          <a:effectLst>
            <a:outerShdw blurRad="63500" sx="102000" sy="102000" algn="ctr" rotWithShape="0">
              <a:prstClr val="black">
                <a:alpha val="40000"/>
              </a:prstClr>
            </a:outerShdw>
          </a:effectLst>
        </p:spPr>
      </p:pic>
      <p:sp>
        <p:nvSpPr>
          <p:cNvPr id="16" name="Title 1"/>
          <p:cNvSpPr>
            <a:spLocks noGrp="1"/>
          </p:cNvSpPr>
          <p:nvPr>
            <p:ph type="title"/>
          </p:nvPr>
        </p:nvSpPr>
        <p:spPr>
          <a:xfrm>
            <a:off x="2472905" y="811211"/>
            <a:ext cx="9286107" cy="645144"/>
          </a:xfrm>
          <a:prstGeom prst="rect">
            <a:avLst/>
          </a:prstGeom>
        </p:spPr>
        <p:txBody>
          <a:bodyPr/>
          <a:lstStyle>
            <a:lvl1pPr>
              <a:defRPr b="1" cap="none" spc="0">
                <a:ln w="0"/>
                <a:solidFill>
                  <a:schemeClr val="accent5">
                    <a:lumMod val="50000"/>
                  </a:schemeClr>
                </a:solidFill>
                <a:effectLst>
                  <a:outerShdw blurRad="38100" dist="19050" dir="2700000" algn="tl" rotWithShape="0">
                    <a:schemeClr val="dk1">
                      <a:alpha val="40000"/>
                    </a:schemeClr>
                  </a:outerShdw>
                </a:effectLst>
                <a:latin typeface="Baskerville Old Face" panose="02020602080505020303" pitchFamily="18" charset="0"/>
              </a:defRPr>
            </a:lvl1pPr>
          </a:lstStyle>
          <a:p>
            <a:r>
              <a:rPr lang="en-US" dirty="0" smtClean="0"/>
              <a:t>Click to edit Master title style</a:t>
            </a:r>
            <a:endParaRPr lang="en-US" dirty="0"/>
          </a:p>
        </p:txBody>
      </p:sp>
      <p:pic>
        <p:nvPicPr>
          <p:cNvPr id="10" name="Picture 15" descr="afsymbol"/>
          <p:cNvPicPr>
            <a:picLocks noChangeAspect="1" noChangeArrowheads="1"/>
          </p:cNvPicPr>
          <p:nvPr userDrawn="1"/>
        </p:nvPicPr>
        <p:blipFill>
          <a:blip r:embed="rId4" cstate="print">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11128768" y="136803"/>
            <a:ext cx="829443" cy="487072"/>
          </a:xfrm>
          <a:prstGeom prst="rect">
            <a:avLst/>
          </a:prstGeom>
          <a:noFill/>
          <a:ln w="9525">
            <a:noFill/>
            <a:miter lim="800000"/>
            <a:headEnd/>
            <a:tailEnd/>
          </a:ln>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7586" y="144619"/>
            <a:ext cx="1955319" cy="143201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0845014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595926"/>
            <a:ext cx="3932237" cy="1185729"/>
          </a:xfrm>
          <a:prstGeom prst="rect">
            <a:avLst/>
          </a:prstGeom>
        </p:spPr>
        <p:txBody>
          <a:bodyPr anchor="b"/>
          <a:lstStyle>
            <a:lvl1pPr>
              <a:defRPr sz="3200" b="1" cap="none" spc="0">
                <a:ln w="0"/>
                <a:solidFill>
                  <a:schemeClr val="accent5">
                    <a:lumMod val="50000"/>
                  </a:schemeClr>
                </a:solidFill>
                <a:effectLst>
                  <a:outerShdw blurRad="38100" dist="19050" dir="2700000" algn="tl" rotWithShape="0">
                    <a:schemeClr val="dk1">
                      <a:alpha val="40000"/>
                    </a:schemeClr>
                  </a:outerShdw>
                </a:effectLst>
                <a:latin typeface="Baskerville Old Face" panose="02020602080505020303" pitchFamily="18" charset="0"/>
              </a:defRPr>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5183187" y="1045546"/>
            <a:ext cx="6587220" cy="5056150"/>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854296"/>
            <a:ext cx="3932237" cy="3247401"/>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B5E43BDD-9C0F-4B4F-8AC5-3E045F911DEC}" type="slidenum">
              <a:rPr lang="en-US" smtClean="0"/>
              <a:t>‹#›</a:t>
            </a:fld>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453" r="2548"/>
          <a:stretch/>
        </p:blipFill>
        <p:spPr>
          <a:xfrm>
            <a:off x="0" y="1"/>
            <a:ext cx="12191997" cy="1045545"/>
          </a:xfrm>
          <a:prstGeom prst="rect">
            <a:avLst/>
          </a:prstGeom>
          <a:effectLst>
            <a:outerShdw blurRad="50800" dist="38100" dir="5400000" algn="t" rotWithShape="0">
              <a:prstClr val="black">
                <a:alpha val="40000"/>
              </a:prstClr>
            </a:outerShdw>
          </a:effectLst>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32933" y="6421822"/>
            <a:ext cx="1409895" cy="373622"/>
          </a:xfrm>
          <a:prstGeom prst="rect">
            <a:avLst/>
          </a:prstGeom>
          <a:effectLst>
            <a:outerShdw blurRad="63500" sx="102000" sy="102000" algn="ctr" rotWithShape="0">
              <a:prstClr val="black">
                <a:alpha val="40000"/>
              </a:prstClr>
            </a:outerShdw>
          </a:effectLst>
        </p:spPr>
      </p:pic>
      <p:sp>
        <p:nvSpPr>
          <p:cNvPr id="13" name="TextBox 12"/>
          <p:cNvSpPr txBox="1"/>
          <p:nvPr userDrawn="1"/>
        </p:nvSpPr>
        <p:spPr>
          <a:xfrm>
            <a:off x="2" y="6527680"/>
            <a:ext cx="12191999" cy="276999"/>
          </a:xfrm>
          <a:prstGeom prst="rect">
            <a:avLst/>
          </a:prstGeom>
          <a:noFill/>
        </p:spPr>
        <p:txBody>
          <a:bodyPr wrap="square" rtlCol="0">
            <a:spAutoFit/>
          </a:bodyPr>
          <a:lstStyle/>
          <a:p>
            <a:pPr algn="ctr"/>
            <a:r>
              <a:rPr lang="en-US" sz="1200" dirty="0" smtClean="0">
                <a:solidFill>
                  <a:schemeClr val="bg1"/>
                </a:solidFill>
              </a:rPr>
              <a:t>Optimizing Airmen Readiness Where You Work, Live &amp; Play</a:t>
            </a:r>
            <a:endParaRPr lang="en-US" sz="1200" dirty="0">
              <a:solidFill>
                <a:schemeClr val="bg1"/>
              </a:solidFill>
            </a:endParaRPr>
          </a:p>
        </p:txBody>
      </p:sp>
      <p:grpSp>
        <p:nvGrpSpPr>
          <p:cNvPr id="15" name="Group 14"/>
          <p:cNvGrpSpPr/>
          <p:nvPr userDrawn="1"/>
        </p:nvGrpSpPr>
        <p:grpSpPr>
          <a:xfrm>
            <a:off x="8214760" y="136803"/>
            <a:ext cx="3743451" cy="502702"/>
            <a:chOff x="6161070" y="136803"/>
            <a:chExt cx="2807588" cy="502702"/>
          </a:xfrm>
        </p:grpSpPr>
        <p:pic>
          <p:nvPicPr>
            <p:cNvPr id="16" name="Picture 15" descr="afsymbol"/>
            <p:cNvPicPr>
              <a:picLocks noChangeAspect="1" noChangeArrowheads="1"/>
            </p:cNvPicPr>
            <p:nvPr userDrawn="1"/>
          </p:nvPicPr>
          <p:blipFill>
            <a:blip r:embed="rId4" cstate="print">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8346576" y="136803"/>
              <a:ext cx="622082" cy="487072"/>
            </a:xfrm>
            <a:prstGeom prst="rect">
              <a:avLst/>
            </a:prstGeom>
            <a:noFill/>
            <a:ln w="9525">
              <a:noFill/>
              <a:miter lim="800000"/>
              <a:headEnd/>
              <a:tailEnd/>
            </a:ln>
          </p:spPr>
        </p:pic>
        <p:grpSp>
          <p:nvGrpSpPr>
            <p:cNvPr id="17" name="Group 16"/>
            <p:cNvGrpSpPr/>
            <p:nvPr userDrawn="1"/>
          </p:nvGrpSpPr>
          <p:grpSpPr>
            <a:xfrm>
              <a:off x="6161070" y="136803"/>
              <a:ext cx="2071836" cy="502702"/>
              <a:chOff x="6157764" y="99051"/>
              <a:chExt cx="2071836" cy="502702"/>
            </a:xfrm>
          </p:grpSpPr>
          <p:sp>
            <p:nvSpPr>
              <p:cNvPr id="18" name="TextBox 17"/>
              <p:cNvSpPr txBox="1"/>
              <p:nvPr userDrawn="1"/>
            </p:nvSpPr>
            <p:spPr>
              <a:xfrm>
                <a:off x="6157764" y="99051"/>
                <a:ext cx="2001084" cy="502702"/>
              </a:xfrm>
              <a:prstGeom prst="rect">
                <a:avLst/>
              </a:prstGeom>
              <a:noFill/>
            </p:spPr>
            <p:txBody>
              <a:bodyPr wrap="square" rtlCol="0">
                <a:spAutoFit/>
              </a:bodyPr>
              <a:lstStyle/>
              <a:p>
                <a:pPr algn="r">
                  <a:lnSpc>
                    <a:spcPts val="1600"/>
                  </a:lnSpc>
                </a:pPr>
                <a:r>
                  <a:rPr lang="en-US" sz="1600" dirty="0" smtClean="0">
                    <a:ln w="0"/>
                    <a:solidFill>
                      <a:schemeClr val="bg1"/>
                    </a:solidFill>
                    <a:effectLst>
                      <a:outerShdw blurRad="38100" dist="19050" dir="2700000" algn="tl" rotWithShape="0">
                        <a:schemeClr val="dk1">
                          <a:alpha val="40000"/>
                        </a:schemeClr>
                      </a:outerShdw>
                    </a:effectLst>
                    <a:latin typeface="Cambria" panose="02040503050406030204" pitchFamily="18" charset="0"/>
                  </a:rPr>
                  <a:t>Health &amp; Readiness </a:t>
                </a:r>
              </a:p>
              <a:p>
                <a:pPr algn="r">
                  <a:lnSpc>
                    <a:spcPts val="1600"/>
                  </a:lnSpc>
                </a:pPr>
                <a:r>
                  <a:rPr lang="en-US" sz="1600" dirty="0" smtClean="0">
                    <a:ln w="0"/>
                    <a:solidFill>
                      <a:schemeClr val="bg1"/>
                    </a:solidFill>
                    <a:effectLst>
                      <a:outerShdw blurRad="38100" dist="19050" dir="2700000" algn="tl" rotWithShape="0">
                        <a:schemeClr val="dk1">
                          <a:alpha val="40000"/>
                        </a:schemeClr>
                      </a:outerShdw>
                    </a:effectLst>
                    <a:latin typeface="Cambria" panose="02040503050406030204" pitchFamily="18" charset="0"/>
                  </a:rPr>
                  <a:t>Optimization</a:t>
                </a:r>
                <a:endParaRPr lang="en-US" sz="1600" dirty="0">
                  <a:ln w="0"/>
                  <a:solidFill>
                    <a:schemeClr val="bg1"/>
                  </a:solidFill>
                  <a:effectLst>
                    <a:outerShdw blurRad="38100" dist="19050" dir="2700000" algn="tl" rotWithShape="0">
                      <a:schemeClr val="dk1">
                        <a:alpha val="40000"/>
                      </a:schemeClr>
                    </a:outerShdw>
                  </a:effectLst>
                  <a:latin typeface="Cambria" panose="02040503050406030204" pitchFamily="18" charset="0"/>
                </a:endParaRPr>
              </a:p>
            </p:txBody>
          </p:sp>
          <p:grpSp>
            <p:nvGrpSpPr>
              <p:cNvPr id="19" name="Group 18"/>
              <p:cNvGrpSpPr/>
              <p:nvPr userDrawn="1"/>
            </p:nvGrpSpPr>
            <p:grpSpPr>
              <a:xfrm>
                <a:off x="8134709" y="138689"/>
                <a:ext cx="94891" cy="386489"/>
                <a:chOff x="-1482317" y="1979586"/>
                <a:chExt cx="154873" cy="427479"/>
              </a:xfrm>
            </p:grpSpPr>
            <p:grpSp>
              <p:nvGrpSpPr>
                <p:cNvPr id="20" name="Group 19"/>
                <p:cNvGrpSpPr/>
                <p:nvPr userDrawn="1"/>
              </p:nvGrpSpPr>
              <p:grpSpPr>
                <a:xfrm>
                  <a:off x="-1418298" y="1979586"/>
                  <a:ext cx="90854" cy="427479"/>
                  <a:chOff x="-1129470" y="842107"/>
                  <a:chExt cx="119642" cy="506704"/>
                </a:xfrm>
                <a:effectLst>
                  <a:outerShdw blurRad="63500" sx="102000" sy="102000" algn="ctr" rotWithShape="0">
                    <a:prstClr val="black">
                      <a:alpha val="40000"/>
                    </a:prstClr>
                  </a:outerShdw>
                </a:effectLst>
              </p:grpSpPr>
              <p:sp>
                <p:nvSpPr>
                  <p:cNvPr id="22" name="Rectangle 21"/>
                  <p:cNvSpPr/>
                  <p:nvPr userDrawn="1"/>
                </p:nvSpPr>
                <p:spPr>
                  <a:xfrm>
                    <a:off x="-1129470" y="842107"/>
                    <a:ext cx="59821" cy="50420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p:cNvSpPr/>
                  <p:nvPr userDrawn="1"/>
                </p:nvSpPr>
                <p:spPr>
                  <a:xfrm>
                    <a:off x="-1069649" y="844609"/>
                    <a:ext cx="59821" cy="504202"/>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1" name="Rectangle 20"/>
                <p:cNvSpPr/>
                <p:nvPr userDrawn="1"/>
              </p:nvSpPr>
              <p:spPr>
                <a:xfrm>
                  <a:off x="-1482317" y="1979586"/>
                  <a:ext cx="64019" cy="42536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grpSp>
      <p:pic>
        <p:nvPicPr>
          <p:cNvPr id="25" name="Picture 2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7586" y="144619"/>
            <a:ext cx="1955319" cy="143201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512801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595926"/>
            <a:ext cx="3932237" cy="1185729"/>
          </a:xfrm>
          <a:prstGeom prst="rect">
            <a:avLst/>
          </a:prstGeom>
        </p:spPr>
        <p:txBody>
          <a:bodyPr anchor="b"/>
          <a:lstStyle>
            <a:lvl1pPr>
              <a:defRPr sz="3200" b="1" cap="none" spc="0">
                <a:ln w="0"/>
                <a:solidFill>
                  <a:schemeClr val="accent5">
                    <a:lumMod val="50000"/>
                  </a:schemeClr>
                </a:solidFill>
                <a:effectLst>
                  <a:outerShdw blurRad="38100" dist="19050" dir="2700000" algn="tl" rotWithShape="0">
                    <a:schemeClr val="dk1">
                      <a:alpha val="40000"/>
                    </a:schemeClr>
                  </a:outerShdw>
                </a:effectLst>
                <a:latin typeface="Baskerville Old Face" panose="02020602080505020303" pitchFamily="18" charset="0"/>
              </a:defRPr>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5183187" y="1045546"/>
            <a:ext cx="6587220" cy="5056150"/>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854296"/>
            <a:ext cx="3932237" cy="3247401"/>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B5E43BDD-9C0F-4B4F-8AC5-3E045F911DEC}" type="slidenum">
              <a:rPr lang="en-US" smtClean="0"/>
              <a:t>‹#›</a:t>
            </a:fld>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453" r="2548"/>
          <a:stretch/>
        </p:blipFill>
        <p:spPr>
          <a:xfrm>
            <a:off x="0" y="1"/>
            <a:ext cx="12191997" cy="1045545"/>
          </a:xfrm>
          <a:prstGeom prst="rect">
            <a:avLst/>
          </a:prstGeom>
          <a:effectLst>
            <a:outerShdw blurRad="50800" dist="38100" dir="5400000" algn="t" rotWithShape="0">
              <a:prstClr val="black">
                <a:alpha val="40000"/>
              </a:prstClr>
            </a:outerShdw>
          </a:effectLst>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32933" y="6421822"/>
            <a:ext cx="1409895" cy="373622"/>
          </a:xfrm>
          <a:prstGeom prst="rect">
            <a:avLst/>
          </a:prstGeom>
          <a:effectLst>
            <a:outerShdw blurRad="63500" sx="102000" sy="102000" algn="ctr" rotWithShape="0">
              <a:prstClr val="black">
                <a:alpha val="40000"/>
              </a:prstClr>
            </a:outerShdw>
          </a:effectLst>
        </p:spPr>
      </p:pic>
      <p:sp>
        <p:nvSpPr>
          <p:cNvPr id="13" name="TextBox 12"/>
          <p:cNvSpPr txBox="1"/>
          <p:nvPr userDrawn="1"/>
        </p:nvSpPr>
        <p:spPr>
          <a:xfrm>
            <a:off x="2" y="6527680"/>
            <a:ext cx="12191999" cy="276999"/>
          </a:xfrm>
          <a:prstGeom prst="rect">
            <a:avLst/>
          </a:prstGeom>
          <a:noFill/>
        </p:spPr>
        <p:txBody>
          <a:bodyPr wrap="square" rtlCol="0">
            <a:spAutoFit/>
          </a:bodyPr>
          <a:lstStyle/>
          <a:p>
            <a:pPr algn="ctr"/>
            <a:r>
              <a:rPr lang="en-US" sz="1200" dirty="0" smtClean="0">
                <a:solidFill>
                  <a:schemeClr val="bg1"/>
                </a:solidFill>
              </a:rPr>
              <a:t>Optimizing Airmen Readiness Where You Work, Live &amp; Play</a:t>
            </a:r>
            <a:endParaRPr lang="en-US" sz="1200" dirty="0">
              <a:solidFill>
                <a:schemeClr val="bg1"/>
              </a:solidFill>
            </a:endParaRPr>
          </a:p>
        </p:txBody>
      </p:sp>
      <p:pic>
        <p:nvPicPr>
          <p:cNvPr id="15" name="Picture 15" descr="afsymbol"/>
          <p:cNvPicPr>
            <a:picLocks noChangeAspect="1" noChangeArrowheads="1"/>
          </p:cNvPicPr>
          <p:nvPr userDrawn="1"/>
        </p:nvPicPr>
        <p:blipFill>
          <a:blip r:embed="rId4" cstate="print">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11128768" y="136803"/>
            <a:ext cx="829443" cy="487072"/>
          </a:xfrm>
          <a:prstGeom prst="rect">
            <a:avLst/>
          </a:prstGeom>
          <a:noFill/>
          <a:ln w="9525">
            <a:noFill/>
            <a:miter lim="800000"/>
            <a:headEnd/>
            <a:tailEnd/>
          </a:ln>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7586" y="144619"/>
            <a:ext cx="1955319" cy="143201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82369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21790"/>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1828800" y="3882564"/>
            <a:ext cx="8534400" cy="1752600"/>
          </a:xfrm>
        </p:spPr>
        <p:txBody>
          <a:bodyPr/>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3A1ECFCC-BD60-455B-9166-A005DE48C69C}" type="datetimeFigureOut">
              <a:rPr lang="en-US">
                <a:solidFill>
                  <a:prstClr val="black">
                    <a:tint val="75000"/>
                  </a:prstClr>
                </a:solidFill>
              </a:rPr>
              <a:pPr>
                <a:defRPr/>
              </a:pPr>
              <a:t>6/20/2019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A15B7E4-DA99-486B-A9CA-023EC3A4089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1406870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7190" y="1640101"/>
            <a:ext cx="6831724"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09600" y="2783101"/>
            <a:ext cx="10972800" cy="3933512"/>
          </a:xfrm>
        </p:spPr>
        <p:txBody>
          <a:bodyPr/>
          <a:lstStyle>
            <a:lvl1pPr>
              <a:buSzPct val="125000"/>
              <a:defRPr/>
            </a:lvl1pPr>
            <a:lvl2pPr>
              <a:buSzPct val="125000"/>
              <a:defRPr/>
            </a:lvl2pPr>
            <a:lvl3pPr>
              <a:buSzPct val="125000"/>
              <a:defRPr/>
            </a:lvl3pPr>
            <a:lvl4pPr>
              <a:buSzPct val="125000"/>
              <a:defRPr/>
            </a:lvl4pPr>
            <a:lvl5pPr>
              <a:buSzPct val="1250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BC07788-1A1E-4D6F-B6BB-F8C9A46EE218}" type="datetimeFigureOut">
              <a:rPr lang="en-US">
                <a:solidFill>
                  <a:prstClr val="black">
                    <a:tint val="75000"/>
                  </a:prstClr>
                </a:solidFill>
              </a:rPr>
              <a:pPr>
                <a:defRPr/>
              </a:pPr>
              <a:t>6/20/2019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E499109-7A35-44AD-98DF-26C31CCCB41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4571793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7190" y="1640101"/>
            <a:ext cx="6831724"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09600" y="3019591"/>
            <a:ext cx="10972800" cy="3933512"/>
          </a:xfrm>
        </p:spPr>
        <p:txBody>
          <a:bodyPr/>
          <a:lstStyle>
            <a:lvl1pPr>
              <a:buSzPct val="125000"/>
              <a:defRPr/>
            </a:lvl1pPr>
            <a:lvl2pPr>
              <a:buSzPct val="125000"/>
              <a:defRPr/>
            </a:lvl2pPr>
            <a:lvl3pPr>
              <a:buSzPct val="125000"/>
              <a:defRPr/>
            </a:lvl3pPr>
            <a:lvl4pPr>
              <a:buSzPct val="125000"/>
              <a:defRPr/>
            </a:lvl4pPr>
            <a:lvl5pPr>
              <a:buSzPct val="125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BC07788-1A1E-4D6F-B6BB-F8C9A46EE218}" type="datetimeFigureOut">
              <a:rPr lang="en-US">
                <a:solidFill>
                  <a:prstClr val="black">
                    <a:tint val="75000"/>
                  </a:prstClr>
                </a:solidFill>
              </a:rPr>
              <a:pPr>
                <a:defRPr/>
              </a:pPr>
              <a:t>6/20/2019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E499109-7A35-44AD-98DF-26C31CCCB41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5897363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3EBF2CE-2669-4D06-885D-9A2A99C9F1F8}" type="datetimeFigureOut">
              <a:rPr lang="en-US">
                <a:solidFill>
                  <a:prstClr val="black">
                    <a:tint val="75000"/>
                  </a:prstClr>
                </a:solidFill>
              </a:rPr>
              <a:pPr>
                <a:defRPr/>
              </a:pPr>
              <a:t>6/20/2019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778F2C-BD37-4A1E-B7F4-2C9FA2FF9C7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891261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846601"/>
            <a:ext cx="5384800" cy="3403600"/>
          </a:xfrm>
        </p:spPr>
        <p:txBody>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sz="2400" dirty="0" smtClean="0"/>
              <a:t>second</a:t>
            </a:r>
            <a:endParaRPr lang="en-US" dirty="0" smtClean="0"/>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2846602"/>
            <a:ext cx="5384800" cy="3403600"/>
          </a:xfrm>
        </p:spPr>
        <p:txBody>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26612CCB-AD75-4788-B2D3-71870A4E985E}" type="datetimeFigureOut">
              <a:rPr lang="en-US">
                <a:solidFill>
                  <a:prstClr val="black">
                    <a:tint val="75000"/>
                  </a:prstClr>
                </a:solidFill>
              </a:rPr>
              <a:pPr>
                <a:defRPr/>
              </a:pPr>
              <a:t>6/20/2019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AC6EC77-6F72-43D0-BCC0-B425B6BD550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4533531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5265682"/>
            <a:ext cx="5384800" cy="1592318"/>
          </a:xfrm>
        </p:spPr>
        <p:txBody>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sz="2400" dirty="0" smtClean="0"/>
              <a:t>second</a:t>
            </a:r>
            <a:endParaRPr lang="en-US" dirty="0" smtClean="0"/>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5265682"/>
            <a:ext cx="5384800" cy="1592318"/>
          </a:xfrm>
        </p:spPr>
        <p:txBody>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3"/>
          </p:nvPr>
        </p:nvSpPr>
        <p:spPr>
          <a:xfrm>
            <a:off x="609600" y="2783102"/>
            <a:ext cx="10972800" cy="2482581"/>
          </a:xfrm>
        </p:spPr>
        <p:txBody>
          <a:bodyPr/>
          <a:lstStyle>
            <a:lvl1pPr>
              <a:buSzPct val="125000"/>
              <a:defRPr/>
            </a:lvl1pPr>
            <a:lvl2pPr>
              <a:buSzPct val="125000"/>
              <a:defRPr/>
            </a:lvl2pPr>
            <a:lvl3pPr>
              <a:buSzPct val="125000"/>
              <a:defRPr/>
            </a:lvl3pPr>
            <a:lvl4pPr>
              <a:buSzPct val="125000"/>
              <a:defRPr/>
            </a:lvl4pPr>
            <a:lvl5pPr>
              <a:buSzPct val="125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0937369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3862552"/>
            <a:ext cx="5384800" cy="2995448"/>
          </a:xfrm>
        </p:spPr>
        <p:txBody>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sz="2400" dirty="0" smtClean="0"/>
              <a:t>second</a:t>
            </a:r>
            <a:endParaRPr lang="en-US" dirty="0" smtClean="0"/>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3862552"/>
            <a:ext cx="5384800" cy="2995448"/>
          </a:xfrm>
        </p:spPr>
        <p:txBody>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3"/>
          </p:nvPr>
        </p:nvSpPr>
        <p:spPr>
          <a:xfrm>
            <a:off x="609600" y="2783102"/>
            <a:ext cx="10972800" cy="1079450"/>
          </a:xfrm>
        </p:spPr>
        <p:txBody>
          <a:bodyPr/>
          <a:lstStyle>
            <a:lvl1pPr>
              <a:buSzPct val="125000"/>
              <a:defRPr/>
            </a:lvl1pPr>
            <a:lvl2pPr>
              <a:buSzPct val="125000"/>
              <a:defRPr/>
            </a:lvl2pPr>
            <a:lvl3pPr>
              <a:buSzPct val="125000"/>
              <a:defRPr/>
            </a:lvl3pPr>
            <a:lvl4pPr>
              <a:buSzPct val="125000"/>
              <a:defRPr/>
            </a:lvl4pPr>
            <a:lvl5pPr>
              <a:buSzPct val="125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441778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HeRO Round Seal &amp; Air Force">
    <p:spTree>
      <p:nvGrpSpPr>
        <p:cNvPr id="1" name=""/>
        <p:cNvGrpSpPr/>
        <p:nvPr/>
      </p:nvGrpSpPr>
      <p:grpSpPr>
        <a:xfrm>
          <a:off x="0" y="0"/>
          <a:ext cx="0" cy="0"/>
          <a:chOff x="0" y="0"/>
          <a:chExt cx="0" cy="0"/>
        </a:xfrm>
      </p:grpSpPr>
      <p:sp>
        <p:nvSpPr>
          <p:cNvPr id="2" name="Title 1"/>
          <p:cNvSpPr>
            <a:spLocks noGrp="1"/>
          </p:cNvSpPr>
          <p:nvPr>
            <p:ph type="ctrTitle"/>
          </p:nvPr>
        </p:nvSpPr>
        <p:spPr>
          <a:xfrm>
            <a:off x="5241419" y="1054711"/>
            <a:ext cx="6315344" cy="3178688"/>
          </a:xfrm>
          <a:prstGeom prst="rect">
            <a:avLst/>
          </a:prstGeom>
        </p:spPr>
        <p:txBody>
          <a:bodyPr anchor="b"/>
          <a:lstStyle>
            <a:lvl1pPr algn="ctr">
              <a:lnSpc>
                <a:spcPts val="6000"/>
              </a:lnSpc>
              <a:defRPr sz="5500" b="1" cap="none" spc="0">
                <a:ln w="0"/>
                <a:solidFill>
                  <a:schemeClr val="accent5">
                    <a:lumMod val="50000"/>
                  </a:schemeClr>
                </a:solidFill>
                <a:effectLst>
                  <a:outerShdw blurRad="38100" dist="19050" dir="2700000" algn="tl" rotWithShape="0">
                    <a:schemeClr val="dk1">
                      <a:alpha val="40000"/>
                    </a:schemeClr>
                  </a:outerShdw>
                </a:effectLst>
                <a:latin typeface="Baskerville Old Face" panose="02020602080505020303"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41419" y="4318857"/>
            <a:ext cx="6315344" cy="145169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B5E43BDD-9C0F-4B4F-8AC5-3E045F911DEC}"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453" r="2548"/>
          <a:stretch/>
        </p:blipFill>
        <p:spPr>
          <a:xfrm>
            <a:off x="0" y="1"/>
            <a:ext cx="12191997" cy="1045545"/>
          </a:xfrm>
          <a:prstGeom prst="rect">
            <a:avLst/>
          </a:prstGeom>
          <a:effectLst>
            <a:outerShdw blurRad="50800" dist="38100" dir="5400000" algn="t" rotWithShape="0">
              <a:prstClr val="black">
                <a:alpha val="40000"/>
              </a:prstClr>
            </a:outerShdw>
          </a:effectLst>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3229" y="1965179"/>
            <a:ext cx="4756804" cy="3483726"/>
          </a:xfrm>
          <a:prstGeom prst="rect">
            <a:avLst/>
          </a:prstGeom>
          <a:effectLst>
            <a:outerShdw blurRad="63500" sx="102000" sy="102000" algn="ctr"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32933" y="6421822"/>
            <a:ext cx="1409895" cy="373622"/>
          </a:xfrm>
          <a:prstGeom prst="rect">
            <a:avLst/>
          </a:prstGeom>
          <a:effectLst>
            <a:outerShdw blurRad="63500" sx="102000" sy="102000" algn="ctr" rotWithShape="0">
              <a:prstClr val="black">
                <a:alpha val="40000"/>
              </a:prstClr>
            </a:outerShdw>
          </a:effectLst>
        </p:spPr>
      </p:pic>
      <p:pic>
        <p:nvPicPr>
          <p:cNvPr id="14" name="Picture 15" descr="afsymbol"/>
          <p:cNvPicPr>
            <a:picLocks noChangeAspect="1" noChangeArrowheads="1"/>
          </p:cNvPicPr>
          <p:nvPr userDrawn="1"/>
        </p:nvPicPr>
        <p:blipFill>
          <a:blip r:embed="rId5" cstate="print">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11168330" y="144618"/>
            <a:ext cx="701617" cy="412010"/>
          </a:xfrm>
          <a:prstGeom prst="rect">
            <a:avLst/>
          </a:prstGeom>
          <a:noFill/>
          <a:ln w="9525">
            <a:noFill/>
            <a:miter lim="800000"/>
            <a:headEnd/>
            <a:tailEnd/>
          </a:ln>
        </p:spPr>
      </p:pic>
    </p:spTree>
    <p:extLst>
      <p:ext uri="{BB962C8B-B14F-4D97-AF65-F5344CB8AC3E}">
        <p14:creationId xmlns:p14="http://schemas.microsoft.com/office/powerpoint/2010/main" val="27286375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279639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3530752"/>
            <a:ext cx="5386917" cy="33272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2890989"/>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3530751"/>
            <a:ext cx="5389033" cy="31907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C9D4E2C-9680-4FE6-A0BA-F5D958E02958}" type="datetimeFigureOut">
              <a:rPr lang="en-US">
                <a:solidFill>
                  <a:prstClr val="black">
                    <a:tint val="75000"/>
                  </a:prstClr>
                </a:solidFill>
              </a:rPr>
              <a:pPr>
                <a:defRPr/>
              </a:pPr>
              <a:t>6/20/2019</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3A2E30B-6D56-4594-AADA-3376412415B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9685248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96D3ADC-FC28-4082-9221-20B207FFA81F}" type="datetimeFigureOut">
              <a:rPr lang="en-US">
                <a:solidFill>
                  <a:prstClr val="black">
                    <a:tint val="75000"/>
                  </a:prstClr>
                </a:solidFill>
              </a:rPr>
              <a:pPr>
                <a:defRPr/>
              </a:pPr>
              <a:t>6/20/2019</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9110497-2732-495A-B42F-0EABCF4052E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8880627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DBC07CC-79E7-4BC4-97CA-5C4FC07C83F9}" type="datetimeFigureOut">
              <a:rPr lang="en-US">
                <a:solidFill>
                  <a:prstClr val="black">
                    <a:tint val="75000"/>
                  </a:prstClr>
                </a:solidFill>
              </a:rPr>
              <a:pPr>
                <a:defRPr/>
              </a:pPr>
              <a:t>6/20/2019</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8ABB5DE-75FC-4858-A2A1-4CA7B80B08F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487841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C718E2-EAD8-410C-A4AA-319427B136FD}" type="datetimeFigureOut">
              <a:rPr lang="en-US">
                <a:solidFill>
                  <a:prstClr val="black">
                    <a:tint val="75000"/>
                  </a:prstClr>
                </a:solidFill>
              </a:rPr>
              <a:pPr>
                <a:defRPr/>
              </a:pPr>
              <a:t>6/20/2019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47A7D71-3E70-4D39-BEBA-739FD31781C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4931683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D91B0C8-0CB7-4C12-9117-5AAA1B5E009B}" type="datetimeFigureOut">
              <a:rPr lang="en-US">
                <a:solidFill>
                  <a:prstClr val="black">
                    <a:tint val="75000"/>
                  </a:prstClr>
                </a:solidFill>
              </a:rPr>
              <a:pPr>
                <a:defRPr/>
              </a:pPr>
              <a:t>6/20/2019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E1DE48F-0971-4750-A6B4-D50EA96027C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724429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B42A90-FD8C-4711-BF3C-C5D7BE8E1350}" type="datetimeFigureOut">
              <a:rPr lang="en-US">
                <a:solidFill>
                  <a:prstClr val="black">
                    <a:tint val="75000"/>
                  </a:prstClr>
                </a:solidFill>
              </a:rPr>
              <a:pPr>
                <a:defRPr/>
              </a:pPr>
              <a:t>6/20/2019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2D55941-2B69-4B5D-B081-824F16F2006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26395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AF7E2C-C5CC-48FF-A9C5-5D337AF06303}" type="datetimeFigureOut">
              <a:rPr lang="en-US">
                <a:solidFill>
                  <a:prstClr val="black">
                    <a:tint val="75000"/>
                  </a:prstClr>
                </a:solidFill>
              </a:rPr>
              <a:pPr>
                <a:defRPr/>
              </a:pPr>
              <a:t>6/20/2019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631DD3-D0CD-409F-A88C-E7E1198C5F5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082013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HeRO Round Seal &amp; Health Promotion">
    <p:spTree>
      <p:nvGrpSpPr>
        <p:cNvPr id="1" name=""/>
        <p:cNvGrpSpPr/>
        <p:nvPr/>
      </p:nvGrpSpPr>
      <p:grpSpPr>
        <a:xfrm>
          <a:off x="0" y="0"/>
          <a:ext cx="0" cy="0"/>
          <a:chOff x="0" y="0"/>
          <a:chExt cx="0" cy="0"/>
        </a:xfrm>
      </p:grpSpPr>
      <p:sp>
        <p:nvSpPr>
          <p:cNvPr id="2" name="Title 1"/>
          <p:cNvSpPr>
            <a:spLocks noGrp="1"/>
          </p:cNvSpPr>
          <p:nvPr>
            <p:ph type="ctrTitle"/>
          </p:nvPr>
        </p:nvSpPr>
        <p:spPr>
          <a:xfrm>
            <a:off x="5241419" y="1054711"/>
            <a:ext cx="6315344" cy="3178688"/>
          </a:xfrm>
          <a:prstGeom prst="rect">
            <a:avLst/>
          </a:prstGeom>
        </p:spPr>
        <p:txBody>
          <a:bodyPr anchor="b"/>
          <a:lstStyle>
            <a:lvl1pPr algn="ctr">
              <a:lnSpc>
                <a:spcPts val="6000"/>
              </a:lnSpc>
              <a:defRPr sz="6000" b="1" cap="none" spc="0">
                <a:ln w="0"/>
                <a:solidFill>
                  <a:schemeClr val="accent5">
                    <a:lumMod val="50000"/>
                  </a:schemeClr>
                </a:solidFill>
                <a:effectLst>
                  <a:outerShdw blurRad="38100" dist="19050" dir="2700000" algn="tl" rotWithShape="0">
                    <a:schemeClr val="dk1">
                      <a:alpha val="40000"/>
                    </a:schemeClr>
                  </a:outerShdw>
                </a:effectLst>
                <a:latin typeface="Baskerville Old Face" panose="02020602080505020303"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41419" y="4318857"/>
            <a:ext cx="6315344" cy="145169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B5E43BDD-9C0F-4B4F-8AC5-3E045F911DEC}"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453" r="2548"/>
          <a:stretch/>
        </p:blipFill>
        <p:spPr>
          <a:xfrm>
            <a:off x="0" y="1"/>
            <a:ext cx="12191997" cy="1045545"/>
          </a:xfrm>
          <a:prstGeom prst="rect">
            <a:avLst/>
          </a:prstGeom>
          <a:effectLst>
            <a:outerShdw blurRad="50800" dist="38100" dir="5400000" algn="t" rotWithShape="0">
              <a:prstClr val="black">
                <a:alpha val="40000"/>
              </a:prstClr>
            </a:outerShdw>
          </a:effectLst>
        </p:spPr>
      </p:pic>
      <p:sp>
        <p:nvSpPr>
          <p:cNvPr id="11" name="TextBox 10"/>
          <p:cNvSpPr txBox="1"/>
          <p:nvPr userDrawn="1"/>
        </p:nvSpPr>
        <p:spPr>
          <a:xfrm>
            <a:off x="1" y="144618"/>
            <a:ext cx="12191999" cy="369332"/>
          </a:xfrm>
          <a:prstGeom prst="rect">
            <a:avLst/>
          </a:prstGeom>
          <a:noFill/>
        </p:spPr>
        <p:txBody>
          <a:bodyPr wrap="square" rtlCol="0">
            <a:spAutoFit/>
          </a:bodyPr>
          <a:lstStyle/>
          <a:p>
            <a:pPr algn="ctr"/>
            <a:r>
              <a:rPr lang="en-US" sz="1800" dirty="0" smtClean="0">
                <a:ln w="0"/>
                <a:solidFill>
                  <a:schemeClr val="bg1"/>
                </a:solidFill>
                <a:effectLst>
                  <a:outerShdw blurRad="38100" dist="19050" dir="2700000" algn="tl" rotWithShape="0">
                    <a:schemeClr val="dk1">
                      <a:alpha val="40000"/>
                    </a:schemeClr>
                  </a:outerShdw>
                </a:effectLst>
                <a:latin typeface="Cambria" panose="02040503050406030204" pitchFamily="18" charset="0"/>
              </a:rPr>
              <a:t>Optimizing Airmen Readiness Where You Work, Live &amp; Play</a:t>
            </a:r>
            <a:endParaRPr lang="en-US" sz="1800" dirty="0">
              <a:ln w="0"/>
              <a:solidFill>
                <a:schemeClr val="bg1"/>
              </a:solidFill>
              <a:effectLst>
                <a:outerShdw blurRad="38100" dist="19050" dir="2700000" algn="tl" rotWithShape="0">
                  <a:schemeClr val="dk1">
                    <a:alpha val="40000"/>
                  </a:schemeClr>
                </a:outerShdw>
              </a:effectLst>
              <a:latin typeface="Cambria" panose="02040503050406030204" pitchFamily="18" charset="0"/>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215" y="1045546"/>
            <a:ext cx="3945103" cy="2889263"/>
          </a:xfrm>
          <a:prstGeom prst="rect">
            <a:avLst/>
          </a:prstGeom>
        </p:spPr>
      </p:pic>
      <p:sp>
        <p:nvSpPr>
          <p:cNvPr id="13" name="TextBox 12"/>
          <p:cNvSpPr txBox="1"/>
          <p:nvPr userDrawn="1"/>
        </p:nvSpPr>
        <p:spPr>
          <a:xfrm>
            <a:off x="2" y="6527680"/>
            <a:ext cx="12191999" cy="276999"/>
          </a:xfrm>
          <a:prstGeom prst="rect">
            <a:avLst/>
          </a:prstGeom>
          <a:noFill/>
        </p:spPr>
        <p:txBody>
          <a:bodyPr wrap="square" rtlCol="0">
            <a:spAutoFit/>
          </a:bodyPr>
          <a:lstStyle/>
          <a:p>
            <a:pPr algn="ctr"/>
            <a:r>
              <a:rPr lang="en-US" sz="1200" dirty="0" smtClean="0">
                <a:solidFill>
                  <a:schemeClr val="bg1"/>
                </a:solidFill>
              </a:rPr>
              <a:t>United States Air Force Health Promotion</a:t>
            </a:r>
            <a:endParaRPr lang="en-US" sz="1200" dirty="0">
              <a:solidFill>
                <a:schemeClr val="bg1"/>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3901" y="4236073"/>
            <a:ext cx="4309728" cy="1144467"/>
          </a:xfrm>
          <a:prstGeom prst="rect">
            <a:avLst/>
          </a:prstGeom>
        </p:spPr>
      </p:pic>
      <p:pic>
        <p:nvPicPr>
          <p:cNvPr id="15" name="Picture 15" descr="afsymbol"/>
          <p:cNvPicPr>
            <a:picLocks noChangeAspect="1" noChangeArrowheads="1"/>
          </p:cNvPicPr>
          <p:nvPr userDrawn="1"/>
        </p:nvPicPr>
        <p:blipFill>
          <a:blip r:embed="rId5" cstate="print">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11128768" y="136803"/>
            <a:ext cx="829443" cy="487072"/>
          </a:xfrm>
          <a:prstGeom prst="rect">
            <a:avLst/>
          </a:prstGeom>
          <a:noFill/>
          <a:ln w="9525">
            <a:noFill/>
            <a:miter lim="800000"/>
            <a:headEnd/>
            <a:tailEnd/>
          </a:ln>
        </p:spPr>
      </p:pic>
    </p:spTree>
    <p:extLst>
      <p:ext uri="{BB962C8B-B14F-4D97-AF65-F5344CB8AC3E}">
        <p14:creationId xmlns:p14="http://schemas.microsoft.com/office/powerpoint/2010/main" val="24042319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Lunch N Learn Title">
    <p:spTree>
      <p:nvGrpSpPr>
        <p:cNvPr id="1" name=""/>
        <p:cNvGrpSpPr/>
        <p:nvPr/>
      </p:nvGrpSpPr>
      <p:grpSpPr>
        <a:xfrm>
          <a:off x="0" y="0"/>
          <a:ext cx="0" cy="0"/>
          <a:chOff x="0" y="0"/>
          <a:chExt cx="0" cy="0"/>
        </a:xfrm>
      </p:grpSpPr>
      <p:sp>
        <p:nvSpPr>
          <p:cNvPr id="2" name="Title 1"/>
          <p:cNvSpPr>
            <a:spLocks noGrp="1"/>
          </p:cNvSpPr>
          <p:nvPr>
            <p:ph type="ctrTitle"/>
          </p:nvPr>
        </p:nvSpPr>
        <p:spPr>
          <a:xfrm>
            <a:off x="5241419" y="1045545"/>
            <a:ext cx="6315344" cy="3187854"/>
          </a:xfrm>
          <a:prstGeom prst="rect">
            <a:avLst/>
          </a:prstGeom>
        </p:spPr>
        <p:txBody>
          <a:bodyPr anchor="b"/>
          <a:lstStyle>
            <a:lvl1pPr algn="ctr">
              <a:lnSpc>
                <a:spcPts val="6000"/>
              </a:lnSpc>
              <a:defRPr sz="6000" b="1" cap="none" spc="0">
                <a:ln w="0"/>
                <a:solidFill>
                  <a:schemeClr val="accent5">
                    <a:lumMod val="50000"/>
                  </a:schemeClr>
                </a:solidFill>
                <a:effectLst>
                  <a:outerShdw blurRad="38100" dist="19050" dir="2700000" algn="tl" rotWithShape="0">
                    <a:schemeClr val="dk1">
                      <a:alpha val="40000"/>
                    </a:schemeClr>
                  </a:outerShdw>
                </a:effectLst>
                <a:latin typeface="Baskerville Old Face" panose="02020602080505020303"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41419" y="4318857"/>
            <a:ext cx="6315344" cy="145169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B5E43BDD-9C0F-4B4F-8AC5-3E045F911DEC}"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453" r="2548"/>
          <a:stretch/>
        </p:blipFill>
        <p:spPr>
          <a:xfrm>
            <a:off x="0" y="1"/>
            <a:ext cx="12191997" cy="1045545"/>
          </a:xfrm>
          <a:prstGeom prst="rect">
            <a:avLst/>
          </a:prstGeom>
          <a:effectLst>
            <a:outerShdw blurRad="50800" dist="38100" dir="5400000" algn="t" rotWithShape="0">
              <a:prstClr val="black">
                <a:alpha val="40000"/>
              </a:prstClr>
            </a:outerShdw>
          </a:effectLst>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528" y="1549483"/>
            <a:ext cx="4606581" cy="2149668"/>
          </a:xfrm>
          <a:prstGeom prst="rect">
            <a:avLst/>
          </a:prstGeom>
        </p:spPr>
      </p:pic>
      <p:sp>
        <p:nvSpPr>
          <p:cNvPr id="12" name="TextBox 11"/>
          <p:cNvSpPr txBox="1"/>
          <p:nvPr userDrawn="1"/>
        </p:nvSpPr>
        <p:spPr>
          <a:xfrm>
            <a:off x="2" y="6527680"/>
            <a:ext cx="12191999" cy="276999"/>
          </a:xfrm>
          <a:prstGeom prst="rect">
            <a:avLst/>
          </a:prstGeom>
          <a:noFill/>
        </p:spPr>
        <p:txBody>
          <a:bodyPr wrap="square" rtlCol="0">
            <a:spAutoFit/>
          </a:bodyPr>
          <a:lstStyle/>
          <a:p>
            <a:pPr algn="ctr"/>
            <a:r>
              <a:rPr lang="en-US" sz="1200" dirty="0" smtClean="0">
                <a:solidFill>
                  <a:schemeClr val="bg1"/>
                </a:solidFill>
              </a:rPr>
              <a:t>United States Air Force Health Promotion</a:t>
            </a:r>
            <a:endParaRPr lang="en-US" sz="1200" dirty="0">
              <a:solidFill>
                <a:schemeClr val="bg1"/>
              </a:solidFill>
            </a:endParaRPr>
          </a:p>
        </p:txBody>
      </p:sp>
      <p:sp>
        <p:nvSpPr>
          <p:cNvPr id="13" name="TextBox 12"/>
          <p:cNvSpPr txBox="1"/>
          <p:nvPr userDrawn="1"/>
        </p:nvSpPr>
        <p:spPr>
          <a:xfrm>
            <a:off x="1" y="144618"/>
            <a:ext cx="12191999" cy="369332"/>
          </a:xfrm>
          <a:prstGeom prst="rect">
            <a:avLst/>
          </a:prstGeom>
          <a:noFill/>
        </p:spPr>
        <p:txBody>
          <a:bodyPr wrap="square" rtlCol="0">
            <a:spAutoFit/>
          </a:bodyPr>
          <a:lstStyle/>
          <a:p>
            <a:pPr algn="ctr"/>
            <a:r>
              <a:rPr lang="en-US" sz="1800" dirty="0" smtClean="0">
                <a:ln w="0"/>
                <a:solidFill>
                  <a:schemeClr val="bg1"/>
                </a:solidFill>
                <a:effectLst>
                  <a:outerShdw blurRad="38100" dist="19050" dir="2700000" algn="tl" rotWithShape="0">
                    <a:schemeClr val="dk1">
                      <a:alpha val="40000"/>
                    </a:schemeClr>
                  </a:outerShdw>
                </a:effectLst>
                <a:latin typeface="Cambria" panose="02040503050406030204" pitchFamily="18" charset="0"/>
              </a:rPr>
              <a:t>Optimizing Airmen Readiness Where You Work, Live &amp; Play</a:t>
            </a:r>
            <a:endParaRPr lang="en-US" sz="1800" dirty="0">
              <a:ln w="0"/>
              <a:solidFill>
                <a:schemeClr val="bg1"/>
              </a:solidFill>
              <a:effectLst>
                <a:outerShdw blurRad="38100" dist="19050" dir="2700000" algn="tl" rotWithShape="0">
                  <a:schemeClr val="dk1">
                    <a:alpha val="40000"/>
                  </a:schemeClr>
                </a:outerShdw>
              </a:effectLst>
              <a:latin typeface="Cambria" panose="02040503050406030204" pitchFamily="18" charset="0"/>
            </a:endParaRP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32933" y="6421822"/>
            <a:ext cx="1409895" cy="373622"/>
          </a:xfrm>
          <a:prstGeom prst="rect">
            <a:avLst/>
          </a:prstGeom>
          <a:effectLst>
            <a:outerShdw blurRad="63500" sx="102000" sy="102000" algn="ctr" rotWithShape="0">
              <a:prstClr val="black">
                <a:alpha val="40000"/>
              </a:prstClr>
            </a:outerShdw>
          </a:effectLst>
        </p:spPr>
      </p:pic>
      <p:pic>
        <p:nvPicPr>
          <p:cNvPr id="14" name="Picture 2" descr="Lunch N Learn Button No Air Forc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12608" y="3805008"/>
            <a:ext cx="3286421" cy="246481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5" descr="afsymbol"/>
          <p:cNvPicPr>
            <a:picLocks noChangeAspect="1" noChangeArrowheads="1"/>
          </p:cNvPicPr>
          <p:nvPr userDrawn="1"/>
        </p:nvPicPr>
        <p:blipFill>
          <a:blip r:embed="rId6" cstate="print">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11168330" y="144618"/>
            <a:ext cx="701617" cy="412010"/>
          </a:xfrm>
          <a:prstGeom prst="rect">
            <a:avLst/>
          </a:prstGeom>
          <a:noFill/>
          <a:ln w="9525">
            <a:noFill/>
            <a:miter lim="800000"/>
            <a:headEnd/>
            <a:tailEnd/>
          </a:ln>
        </p:spPr>
      </p:pic>
    </p:spTree>
    <p:extLst>
      <p:ext uri="{BB962C8B-B14F-4D97-AF65-F5344CB8AC3E}">
        <p14:creationId xmlns:p14="http://schemas.microsoft.com/office/powerpoint/2010/main" val="10662941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Program Name - 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2472906" y="881486"/>
            <a:ext cx="8880895" cy="645144"/>
          </a:xfrm>
          <a:prstGeom prst="rect">
            <a:avLst/>
          </a:prstGeom>
        </p:spPr>
        <p:txBody>
          <a:bodyPr/>
          <a:lstStyle>
            <a:lvl1pPr>
              <a:defRPr b="1" cap="none" spc="0">
                <a:ln w="0"/>
                <a:solidFill>
                  <a:schemeClr val="accent5">
                    <a:lumMod val="50000"/>
                  </a:schemeClr>
                </a:solidFill>
                <a:effectLst>
                  <a:outerShdw blurRad="38100" dist="19050" dir="2700000" algn="tl" rotWithShape="0">
                    <a:schemeClr val="dk1">
                      <a:alpha val="40000"/>
                    </a:schemeClr>
                  </a:outerShdw>
                </a:effectLst>
                <a:latin typeface="Baskerville Old Face" panose="02020602080505020303"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634339"/>
            <a:ext cx="10515600" cy="453703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B5E43BDD-9C0F-4B4F-8AC5-3E045F911DEC}"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453" r="2548"/>
          <a:stretch/>
        </p:blipFill>
        <p:spPr>
          <a:xfrm>
            <a:off x="0" y="1"/>
            <a:ext cx="12191997" cy="1045545"/>
          </a:xfrm>
          <a:prstGeom prst="rect">
            <a:avLst/>
          </a:prstGeom>
          <a:effectLst>
            <a:outerShdw blurRad="50800" dist="38100" dir="5400000" algn="t" rotWithShape="0">
              <a:prstClr val="black">
                <a:alpha val="40000"/>
              </a:prstClr>
            </a:outerShdw>
          </a:effec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586" y="144619"/>
            <a:ext cx="1955319" cy="1432011"/>
          </a:xfrm>
          <a:prstGeom prst="rect">
            <a:avLst/>
          </a:prstGeom>
          <a:effectLst>
            <a:outerShdw blurRad="63500" sx="102000" sy="102000" algn="ctr" rotWithShape="0">
              <a:prstClr val="black">
                <a:alpha val="40000"/>
              </a:prstClr>
            </a:outerShdw>
          </a:effectLst>
        </p:spPr>
      </p:pic>
      <p:sp>
        <p:nvSpPr>
          <p:cNvPr id="11" name="TextBox 10"/>
          <p:cNvSpPr txBox="1"/>
          <p:nvPr userDrawn="1"/>
        </p:nvSpPr>
        <p:spPr>
          <a:xfrm>
            <a:off x="2" y="6527680"/>
            <a:ext cx="12191999" cy="276999"/>
          </a:xfrm>
          <a:prstGeom prst="rect">
            <a:avLst/>
          </a:prstGeom>
          <a:noFill/>
        </p:spPr>
        <p:txBody>
          <a:bodyPr wrap="square" rtlCol="0">
            <a:spAutoFit/>
          </a:bodyPr>
          <a:lstStyle/>
          <a:p>
            <a:pPr algn="ctr"/>
            <a:r>
              <a:rPr lang="en-US" sz="1200" dirty="0" smtClean="0">
                <a:solidFill>
                  <a:schemeClr val="bg1"/>
                </a:solidFill>
              </a:rPr>
              <a:t>Optimizing Airmen Readiness Where You Work, Live &amp; Play</a:t>
            </a:r>
            <a:endParaRPr lang="en-US" sz="1200" dirty="0">
              <a:solidFill>
                <a:schemeClr val="bg1"/>
              </a:solidFill>
            </a:endParaRP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32933" y="6421822"/>
            <a:ext cx="1409895" cy="373622"/>
          </a:xfrm>
          <a:prstGeom prst="rect">
            <a:avLst/>
          </a:prstGeom>
          <a:effectLst>
            <a:outerShdw blurRad="63500" sx="102000" sy="102000" algn="ctr" rotWithShape="0">
              <a:prstClr val="black">
                <a:alpha val="40000"/>
              </a:prstClr>
            </a:outerShdw>
          </a:effectLst>
        </p:spPr>
      </p:pic>
      <p:grpSp>
        <p:nvGrpSpPr>
          <p:cNvPr id="5" name="Group 4"/>
          <p:cNvGrpSpPr/>
          <p:nvPr userDrawn="1"/>
        </p:nvGrpSpPr>
        <p:grpSpPr>
          <a:xfrm>
            <a:off x="8214760" y="136803"/>
            <a:ext cx="3743451" cy="502702"/>
            <a:chOff x="6161070" y="136803"/>
            <a:chExt cx="2807588" cy="502702"/>
          </a:xfrm>
        </p:grpSpPr>
        <p:pic>
          <p:nvPicPr>
            <p:cNvPr id="9" name="Picture 15" descr="afsymbol"/>
            <p:cNvPicPr>
              <a:picLocks noChangeAspect="1" noChangeArrowheads="1"/>
            </p:cNvPicPr>
            <p:nvPr userDrawn="1"/>
          </p:nvPicPr>
          <p:blipFill>
            <a:blip r:embed="rId5" cstate="print">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8346576" y="136803"/>
              <a:ext cx="622082" cy="487072"/>
            </a:xfrm>
            <a:prstGeom prst="rect">
              <a:avLst/>
            </a:prstGeom>
            <a:noFill/>
            <a:ln w="9525">
              <a:noFill/>
              <a:miter lim="800000"/>
              <a:headEnd/>
              <a:tailEnd/>
            </a:ln>
          </p:spPr>
        </p:pic>
        <p:grpSp>
          <p:nvGrpSpPr>
            <p:cNvPr id="4" name="Group 3"/>
            <p:cNvGrpSpPr/>
            <p:nvPr userDrawn="1"/>
          </p:nvGrpSpPr>
          <p:grpSpPr>
            <a:xfrm>
              <a:off x="6161070" y="136803"/>
              <a:ext cx="2071836" cy="502702"/>
              <a:chOff x="6157764" y="99051"/>
              <a:chExt cx="2071836" cy="502702"/>
            </a:xfrm>
          </p:grpSpPr>
          <p:sp>
            <p:nvSpPr>
              <p:cNvPr id="14" name="TextBox 13"/>
              <p:cNvSpPr txBox="1"/>
              <p:nvPr userDrawn="1"/>
            </p:nvSpPr>
            <p:spPr>
              <a:xfrm>
                <a:off x="6157764" y="99051"/>
                <a:ext cx="2001084" cy="502702"/>
              </a:xfrm>
              <a:prstGeom prst="rect">
                <a:avLst/>
              </a:prstGeom>
              <a:noFill/>
            </p:spPr>
            <p:txBody>
              <a:bodyPr wrap="square" rtlCol="0">
                <a:spAutoFit/>
              </a:bodyPr>
              <a:lstStyle/>
              <a:p>
                <a:pPr algn="r">
                  <a:lnSpc>
                    <a:spcPts val="1600"/>
                  </a:lnSpc>
                </a:pPr>
                <a:r>
                  <a:rPr lang="en-US" sz="1600" dirty="0" smtClean="0">
                    <a:ln w="0"/>
                    <a:solidFill>
                      <a:schemeClr val="bg1"/>
                    </a:solidFill>
                    <a:effectLst>
                      <a:outerShdw blurRad="38100" dist="19050" dir="2700000" algn="tl" rotWithShape="0">
                        <a:schemeClr val="dk1">
                          <a:alpha val="40000"/>
                        </a:schemeClr>
                      </a:outerShdw>
                    </a:effectLst>
                    <a:latin typeface="Cambria" panose="02040503050406030204" pitchFamily="18" charset="0"/>
                  </a:rPr>
                  <a:t>Health &amp; Readiness </a:t>
                </a:r>
              </a:p>
              <a:p>
                <a:pPr algn="r">
                  <a:lnSpc>
                    <a:spcPts val="1600"/>
                  </a:lnSpc>
                </a:pPr>
                <a:r>
                  <a:rPr lang="en-US" sz="1600" dirty="0" smtClean="0">
                    <a:ln w="0"/>
                    <a:solidFill>
                      <a:schemeClr val="bg1"/>
                    </a:solidFill>
                    <a:effectLst>
                      <a:outerShdw blurRad="38100" dist="19050" dir="2700000" algn="tl" rotWithShape="0">
                        <a:schemeClr val="dk1">
                          <a:alpha val="40000"/>
                        </a:schemeClr>
                      </a:outerShdw>
                    </a:effectLst>
                    <a:latin typeface="Cambria" panose="02040503050406030204" pitchFamily="18" charset="0"/>
                  </a:rPr>
                  <a:t>Optimization</a:t>
                </a:r>
                <a:endParaRPr lang="en-US" sz="1600" dirty="0">
                  <a:ln w="0"/>
                  <a:solidFill>
                    <a:schemeClr val="bg1"/>
                  </a:solidFill>
                  <a:effectLst>
                    <a:outerShdw blurRad="38100" dist="19050" dir="2700000" algn="tl" rotWithShape="0">
                      <a:schemeClr val="dk1">
                        <a:alpha val="40000"/>
                      </a:schemeClr>
                    </a:outerShdw>
                  </a:effectLst>
                  <a:latin typeface="Cambria" panose="02040503050406030204" pitchFamily="18" charset="0"/>
                </a:endParaRPr>
              </a:p>
            </p:txBody>
          </p:sp>
          <p:grpSp>
            <p:nvGrpSpPr>
              <p:cNvPr id="15" name="Group 14"/>
              <p:cNvGrpSpPr/>
              <p:nvPr userDrawn="1"/>
            </p:nvGrpSpPr>
            <p:grpSpPr>
              <a:xfrm>
                <a:off x="8134709" y="138689"/>
                <a:ext cx="94891" cy="386489"/>
                <a:chOff x="-1482317" y="1979586"/>
                <a:chExt cx="154873" cy="427479"/>
              </a:xfrm>
            </p:grpSpPr>
            <p:grpSp>
              <p:nvGrpSpPr>
                <p:cNvPr id="20" name="Group 19"/>
                <p:cNvGrpSpPr/>
                <p:nvPr userDrawn="1"/>
              </p:nvGrpSpPr>
              <p:grpSpPr>
                <a:xfrm>
                  <a:off x="-1418298" y="1979586"/>
                  <a:ext cx="90854" cy="427479"/>
                  <a:chOff x="-1129470" y="842107"/>
                  <a:chExt cx="119642" cy="506704"/>
                </a:xfrm>
                <a:effectLst>
                  <a:outerShdw blurRad="63500" sx="102000" sy="102000" algn="ctr" rotWithShape="0">
                    <a:prstClr val="black">
                      <a:alpha val="40000"/>
                    </a:prstClr>
                  </a:outerShdw>
                </a:effectLst>
              </p:grpSpPr>
              <p:sp>
                <p:nvSpPr>
                  <p:cNvPr id="22" name="Rectangle 21"/>
                  <p:cNvSpPr/>
                  <p:nvPr userDrawn="1"/>
                </p:nvSpPr>
                <p:spPr>
                  <a:xfrm>
                    <a:off x="-1129470" y="842107"/>
                    <a:ext cx="59821" cy="50420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p:cNvSpPr/>
                  <p:nvPr userDrawn="1"/>
                </p:nvSpPr>
                <p:spPr>
                  <a:xfrm>
                    <a:off x="-1069649" y="844609"/>
                    <a:ext cx="59821" cy="504202"/>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1" name="Rectangle 20"/>
                <p:cNvSpPr/>
                <p:nvPr userDrawn="1"/>
              </p:nvSpPr>
              <p:spPr>
                <a:xfrm>
                  <a:off x="-1482317" y="1979586"/>
                  <a:ext cx="64019" cy="42536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grpSp>
    </p:spTree>
    <p:extLst>
      <p:ext uri="{BB962C8B-B14F-4D97-AF65-F5344CB8AC3E}">
        <p14:creationId xmlns:p14="http://schemas.microsoft.com/office/powerpoint/2010/main" val="15196873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No Program Name - 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2472906" y="881486"/>
            <a:ext cx="8880895" cy="645144"/>
          </a:xfrm>
          <a:prstGeom prst="rect">
            <a:avLst/>
          </a:prstGeom>
        </p:spPr>
        <p:txBody>
          <a:bodyPr/>
          <a:lstStyle>
            <a:lvl1pPr>
              <a:defRPr b="1" cap="none" spc="0">
                <a:ln w="0"/>
                <a:solidFill>
                  <a:schemeClr val="accent5">
                    <a:lumMod val="50000"/>
                  </a:schemeClr>
                </a:solidFill>
                <a:effectLst>
                  <a:outerShdw blurRad="38100" dist="19050" dir="2700000" algn="tl" rotWithShape="0">
                    <a:schemeClr val="dk1">
                      <a:alpha val="40000"/>
                    </a:schemeClr>
                  </a:outerShdw>
                </a:effectLst>
                <a:latin typeface="Baskerville Old Face" panose="02020602080505020303"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634339"/>
            <a:ext cx="10515600" cy="453703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B5E43BDD-9C0F-4B4F-8AC5-3E045F911DEC}"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453" r="2548"/>
          <a:stretch/>
        </p:blipFill>
        <p:spPr>
          <a:xfrm>
            <a:off x="0" y="1"/>
            <a:ext cx="12191997" cy="1045545"/>
          </a:xfrm>
          <a:prstGeom prst="rect">
            <a:avLst/>
          </a:prstGeom>
          <a:effectLst>
            <a:outerShdw blurRad="50800" dist="38100" dir="5400000" algn="t" rotWithShape="0">
              <a:prstClr val="black">
                <a:alpha val="40000"/>
              </a:prstClr>
            </a:outerShdw>
          </a:effectLst>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32933" y="6421822"/>
            <a:ext cx="1409895" cy="373622"/>
          </a:xfrm>
          <a:prstGeom prst="rect">
            <a:avLst/>
          </a:prstGeom>
          <a:effectLst>
            <a:outerShdw blurRad="63500" sx="102000" sy="102000" algn="ctr" rotWithShape="0">
              <a:prstClr val="black">
                <a:alpha val="40000"/>
              </a:prstClr>
            </a:outerShdw>
          </a:effectLst>
        </p:spPr>
      </p:pic>
      <p:pic>
        <p:nvPicPr>
          <p:cNvPr id="9" name="Picture 15" descr="afsymbol"/>
          <p:cNvPicPr>
            <a:picLocks noChangeAspect="1" noChangeArrowheads="1"/>
          </p:cNvPicPr>
          <p:nvPr userDrawn="1"/>
        </p:nvPicPr>
        <p:blipFill>
          <a:blip r:embed="rId4" cstate="print">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11128768" y="136803"/>
            <a:ext cx="829443" cy="487072"/>
          </a:xfrm>
          <a:prstGeom prst="rect">
            <a:avLst/>
          </a:prstGeom>
          <a:noFill/>
          <a:ln w="9525">
            <a:noFill/>
            <a:miter lim="800000"/>
            <a:headEnd/>
            <a:tailEnd/>
          </a:ln>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7586" y="144619"/>
            <a:ext cx="1955319" cy="143201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640274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Lunch N Learn 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2472906" y="881486"/>
            <a:ext cx="8880895" cy="645144"/>
          </a:xfrm>
          <a:prstGeom prst="rect">
            <a:avLst/>
          </a:prstGeom>
        </p:spPr>
        <p:txBody>
          <a:bodyPr/>
          <a:lstStyle>
            <a:lvl1pPr>
              <a:defRPr b="1" cap="none" spc="0">
                <a:ln w="0"/>
                <a:solidFill>
                  <a:schemeClr val="accent5">
                    <a:lumMod val="50000"/>
                  </a:schemeClr>
                </a:solidFill>
                <a:effectLst/>
                <a:latin typeface="Baskerville Old Face" panose="02020602080505020303" pitchFamily="18" charset="0"/>
              </a:defRPr>
            </a:lvl1pPr>
          </a:lstStyle>
          <a:p>
            <a:endParaRPr lang="en-US" dirty="0"/>
          </a:p>
        </p:txBody>
      </p:sp>
      <p:sp>
        <p:nvSpPr>
          <p:cNvPr id="3" name="Content Placeholder 2"/>
          <p:cNvSpPr>
            <a:spLocks noGrp="1"/>
          </p:cNvSpPr>
          <p:nvPr>
            <p:ph idx="1"/>
          </p:nvPr>
        </p:nvSpPr>
        <p:spPr>
          <a:xfrm>
            <a:off x="838200" y="1634339"/>
            <a:ext cx="10515600" cy="453703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B5E43BDD-9C0F-4B4F-8AC5-3E045F911DEC}"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453" r="2548"/>
          <a:stretch/>
        </p:blipFill>
        <p:spPr>
          <a:xfrm>
            <a:off x="0" y="1"/>
            <a:ext cx="12191997" cy="1045545"/>
          </a:xfrm>
          <a:prstGeom prst="rect">
            <a:avLst/>
          </a:prstGeom>
          <a:effectLst>
            <a:outerShdw blurRad="50800" dist="38100" dir="5400000" algn="t" rotWithShape="0">
              <a:prstClr val="black">
                <a:alpha val="40000"/>
              </a:prstClr>
            </a:outerShdw>
          </a:effectLst>
        </p:spPr>
      </p:pic>
      <p:pic>
        <p:nvPicPr>
          <p:cNvPr id="9" name="Picture 15" descr="afsymbol"/>
          <p:cNvPicPr>
            <a:picLocks noChangeAspect="1" noChangeArrowheads="1"/>
          </p:cNvPicPr>
          <p:nvPr userDrawn="1"/>
        </p:nvPicPr>
        <p:blipFill>
          <a:blip r:embed="rId3" cstate="print">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10430994" y="190758"/>
            <a:ext cx="701617" cy="412010"/>
          </a:xfrm>
          <a:prstGeom prst="rect">
            <a:avLst/>
          </a:prstGeom>
          <a:noFill/>
          <a:ln w="9525">
            <a:noFill/>
            <a:miter lim="800000"/>
            <a:headEnd/>
            <a:tailEnd/>
          </a:ln>
        </p:spPr>
      </p:pic>
      <p:sp>
        <p:nvSpPr>
          <p:cNvPr id="10" name="TextBox 9"/>
          <p:cNvSpPr txBox="1"/>
          <p:nvPr userDrawn="1"/>
        </p:nvSpPr>
        <p:spPr>
          <a:xfrm>
            <a:off x="0" y="144618"/>
            <a:ext cx="12191997" cy="369332"/>
          </a:xfrm>
          <a:prstGeom prst="rect">
            <a:avLst/>
          </a:prstGeom>
          <a:noFill/>
        </p:spPr>
        <p:txBody>
          <a:bodyPr wrap="square" rtlCol="0">
            <a:spAutoFit/>
          </a:bodyPr>
          <a:lstStyle/>
          <a:p>
            <a:pPr algn="ctr"/>
            <a:r>
              <a:rPr lang="en-US" sz="1800" dirty="0" smtClean="0">
                <a:ln w="0"/>
                <a:solidFill>
                  <a:schemeClr val="bg1"/>
                </a:solidFill>
                <a:effectLst>
                  <a:outerShdw blurRad="38100" dist="19050" dir="2700000" algn="tl" rotWithShape="0">
                    <a:schemeClr val="dk1">
                      <a:alpha val="40000"/>
                    </a:schemeClr>
                  </a:outerShdw>
                </a:effectLst>
                <a:latin typeface="Cambria" panose="02040503050406030204" pitchFamily="18" charset="0"/>
              </a:rPr>
              <a:t>Health &amp; Readiness Optimization</a:t>
            </a:r>
            <a:endParaRPr lang="en-US" sz="1800" dirty="0">
              <a:ln w="0"/>
              <a:solidFill>
                <a:schemeClr val="bg1"/>
              </a:solidFill>
              <a:effectLst>
                <a:outerShdw blurRad="38100" dist="19050" dir="2700000" algn="tl" rotWithShape="0">
                  <a:schemeClr val="dk1">
                    <a:alpha val="40000"/>
                  </a:schemeClr>
                </a:outerShdw>
              </a:effectLst>
              <a:latin typeface="Cambria" panose="02040503050406030204" pitchFamily="18" charset="0"/>
            </a:endParaRPr>
          </a:p>
        </p:txBody>
      </p:sp>
      <p:sp>
        <p:nvSpPr>
          <p:cNvPr id="11" name="TextBox 10"/>
          <p:cNvSpPr txBox="1"/>
          <p:nvPr userDrawn="1"/>
        </p:nvSpPr>
        <p:spPr>
          <a:xfrm>
            <a:off x="2" y="6527680"/>
            <a:ext cx="12191999" cy="276999"/>
          </a:xfrm>
          <a:prstGeom prst="rect">
            <a:avLst/>
          </a:prstGeom>
          <a:noFill/>
        </p:spPr>
        <p:txBody>
          <a:bodyPr wrap="square" rtlCol="0">
            <a:spAutoFit/>
          </a:bodyPr>
          <a:lstStyle/>
          <a:p>
            <a:pPr algn="ctr"/>
            <a:r>
              <a:rPr lang="en-US" sz="1200" dirty="0" smtClean="0">
                <a:solidFill>
                  <a:schemeClr val="bg1"/>
                </a:solidFill>
              </a:rPr>
              <a:t>Optimizing Airmen Readiness Where You Work, Live &amp; Play</a:t>
            </a:r>
            <a:endParaRPr lang="en-US" sz="1200" dirty="0">
              <a:solidFill>
                <a:schemeClr val="bg1"/>
              </a:solidFill>
            </a:endParaRP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32933" y="6421822"/>
            <a:ext cx="1409895" cy="373622"/>
          </a:xfrm>
          <a:prstGeom prst="rect">
            <a:avLst/>
          </a:prstGeom>
          <a:effectLst>
            <a:outerShdw blurRad="63500" sx="102000" sy="102000" algn="ctr" rotWithShape="0">
              <a:prstClr val="black">
                <a:alpha val="40000"/>
              </a:prstClr>
            </a:outerShdw>
          </a:effectLst>
        </p:spPr>
      </p:pic>
      <p:pic>
        <p:nvPicPr>
          <p:cNvPr id="13" name="Picture 2" descr="Lunch N Learn Button No Air Forc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207860" y="91466"/>
            <a:ext cx="814125" cy="61059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4" name="Pictur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7586" y="144619"/>
            <a:ext cx="1955319" cy="143201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9163901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PA Lunch N Learn 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2472906" y="881486"/>
            <a:ext cx="8880895" cy="645144"/>
          </a:xfrm>
          <a:prstGeom prst="rect">
            <a:avLst/>
          </a:prstGeom>
        </p:spPr>
        <p:txBody>
          <a:bodyPr/>
          <a:lstStyle>
            <a:lvl1pPr>
              <a:defRPr b="1" cap="none" spc="0">
                <a:ln w="0"/>
                <a:solidFill>
                  <a:schemeClr val="accent5">
                    <a:lumMod val="50000"/>
                  </a:schemeClr>
                </a:solidFill>
                <a:effectLst/>
                <a:latin typeface="Baskerville Old Face" panose="02020602080505020303" pitchFamily="18" charset="0"/>
              </a:defRPr>
            </a:lvl1pPr>
          </a:lstStyle>
          <a:p>
            <a:endParaRPr lang="en-US" dirty="0"/>
          </a:p>
        </p:txBody>
      </p:sp>
      <p:sp>
        <p:nvSpPr>
          <p:cNvPr id="3" name="Content Placeholder 2"/>
          <p:cNvSpPr>
            <a:spLocks noGrp="1"/>
          </p:cNvSpPr>
          <p:nvPr>
            <p:ph idx="1"/>
          </p:nvPr>
        </p:nvSpPr>
        <p:spPr>
          <a:xfrm>
            <a:off x="838200" y="1634339"/>
            <a:ext cx="10515600" cy="453703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38201" y="6483615"/>
            <a:ext cx="787991" cy="365125"/>
          </a:xfrm>
        </p:spPr>
        <p:txBody>
          <a:bodyPr/>
          <a:lstStyle/>
          <a:p>
            <a:fld id="{B5E43BDD-9C0F-4B4F-8AC5-3E045F911DEC}"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453" r="2548"/>
          <a:stretch/>
        </p:blipFill>
        <p:spPr>
          <a:xfrm>
            <a:off x="0" y="1"/>
            <a:ext cx="12191997" cy="1045545"/>
          </a:xfrm>
          <a:prstGeom prst="rect">
            <a:avLst/>
          </a:prstGeom>
          <a:effectLst>
            <a:outerShdw blurRad="50800" dist="38100" dir="5400000" algn="t" rotWithShape="0">
              <a:prstClr val="black">
                <a:alpha val="40000"/>
              </a:prstClr>
            </a:outerShdw>
          </a:effectLst>
        </p:spPr>
      </p:pic>
      <p:pic>
        <p:nvPicPr>
          <p:cNvPr id="9" name="Picture 15" descr="afsymbol"/>
          <p:cNvPicPr>
            <a:picLocks noChangeAspect="1" noChangeArrowheads="1"/>
          </p:cNvPicPr>
          <p:nvPr userDrawn="1"/>
        </p:nvPicPr>
        <p:blipFill>
          <a:blip r:embed="rId3" cstate="print">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10430994" y="190758"/>
            <a:ext cx="701617" cy="412010"/>
          </a:xfrm>
          <a:prstGeom prst="rect">
            <a:avLst/>
          </a:prstGeom>
          <a:noFill/>
          <a:ln w="9525">
            <a:noFill/>
            <a:miter lim="800000"/>
            <a:headEnd/>
            <a:tailEnd/>
          </a:ln>
        </p:spPr>
      </p:pic>
      <p:sp>
        <p:nvSpPr>
          <p:cNvPr id="10" name="TextBox 9"/>
          <p:cNvSpPr txBox="1"/>
          <p:nvPr userDrawn="1"/>
        </p:nvSpPr>
        <p:spPr>
          <a:xfrm>
            <a:off x="0" y="144618"/>
            <a:ext cx="12191997" cy="369332"/>
          </a:xfrm>
          <a:prstGeom prst="rect">
            <a:avLst/>
          </a:prstGeom>
          <a:noFill/>
        </p:spPr>
        <p:txBody>
          <a:bodyPr wrap="square" rtlCol="0">
            <a:spAutoFit/>
          </a:bodyPr>
          <a:lstStyle/>
          <a:p>
            <a:pPr algn="ctr"/>
            <a:r>
              <a:rPr lang="en-US" sz="1800" dirty="0" smtClean="0">
                <a:ln w="0"/>
                <a:solidFill>
                  <a:schemeClr val="bg1"/>
                </a:solidFill>
                <a:effectLst>
                  <a:outerShdw blurRad="38100" dist="19050" dir="2700000" algn="tl" rotWithShape="0">
                    <a:schemeClr val="dk1">
                      <a:alpha val="40000"/>
                    </a:schemeClr>
                  </a:outerShdw>
                </a:effectLst>
                <a:latin typeface="Cambria" panose="02040503050406030204" pitchFamily="18" charset="0"/>
              </a:rPr>
              <a:t>Health &amp; Readiness Optimization</a:t>
            </a:r>
            <a:endParaRPr lang="en-US" sz="1800" dirty="0">
              <a:ln w="0"/>
              <a:solidFill>
                <a:schemeClr val="bg1"/>
              </a:solidFill>
              <a:effectLst>
                <a:outerShdw blurRad="38100" dist="19050" dir="2700000" algn="tl" rotWithShape="0">
                  <a:schemeClr val="dk1">
                    <a:alpha val="40000"/>
                  </a:schemeClr>
                </a:outerShdw>
              </a:effectLst>
              <a:latin typeface="Cambria" panose="02040503050406030204" pitchFamily="18" charset="0"/>
            </a:endParaRPr>
          </a:p>
        </p:txBody>
      </p:sp>
      <p:sp>
        <p:nvSpPr>
          <p:cNvPr id="11" name="TextBox 10"/>
          <p:cNvSpPr txBox="1"/>
          <p:nvPr userDrawn="1"/>
        </p:nvSpPr>
        <p:spPr>
          <a:xfrm>
            <a:off x="2" y="6527680"/>
            <a:ext cx="12191999" cy="276999"/>
          </a:xfrm>
          <a:prstGeom prst="rect">
            <a:avLst/>
          </a:prstGeom>
          <a:noFill/>
        </p:spPr>
        <p:txBody>
          <a:bodyPr wrap="square" rtlCol="0">
            <a:spAutoFit/>
          </a:bodyPr>
          <a:lstStyle/>
          <a:p>
            <a:pPr algn="ctr"/>
            <a:r>
              <a:rPr lang="en-US" sz="1200" dirty="0" smtClean="0">
                <a:solidFill>
                  <a:schemeClr val="bg1"/>
                </a:solidFill>
              </a:rPr>
              <a:t>Optimizing Airmen Readiness Where You Work, Live &amp; Play</a:t>
            </a:r>
            <a:endParaRPr lang="en-US" sz="1200" dirty="0">
              <a:solidFill>
                <a:schemeClr val="bg1"/>
              </a:solidFill>
            </a:endParaRP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32933" y="6421822"/>
            <a:ext cx="1409895" cy="373622"/>
          </a:xfrm>
          <a:prstGeom prst="rect">
            <a:avLst/>
          </a:prstGeom>
          <a:effectLst>
            <a:outerShdw blurRad="63500" sx="102000" sy="102000" algn="ctr" rotWithShape="0">
              <a:prstClr val="black">
                <a:alpha val="40000"/>
              </a:prstClr>
            </a:outerShdw>
          </a:effectLst>
        </p:spPr>
      </p:pic>
      <p:pic>
        <p:nvPicPr>
          <p:cNvPr id="13" name="Picture 2" descr="Lunch N Learn Button No Air Forc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207860" y="91466"/>
            <a:ext cx="814125" cy="61059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4" name="Pictur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7586" y="144619"/>
            <a:ext cx="1955319" cy="1432011"/>
          </a:xfrm>
          <a:prstGeom prst="rect">
            <a:avLst/>
          </a:prstGeom>
          <a:effectLst>
            <a:outerShdw blurRad="63500" sx="102000" sy="102000" algn="ctr" rotWithShape="0">
              <a:prstClr val="black">
                <a:alpha val="40000"/>
              </a:prstClr>
            </a:outerShdw>
          </a:effectLst>
        </p:spPr>
      </p:pic>
      <p:pic>
        <p:nvPicPr>
          <p:cNvPr id="15" name="Pictur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24101" y="6521278"/>
            <a:ext cx="386969" cy="289801"/>
          </a:xfrm>
          <a:prstGeom prst="rect">
            <a:avLst/>
          </a:prstGeom>
          <a:scene3d>
            <a:camera prst="orthographicFront"/>
            <a:lightRig rig="threePt" dir="t"/>
          </a:scene3d>
          <a:sp3d prstMaterial="matte"/>
        </p:spPr>
      </p:pic>
    </p:spTree>
    <p:extLst>
      <p:ext uri="{BB962C8B-B14F-4D97-AF65-F5344CB8AC3E}">
        <p14:creationId xmlns:p14="http://schemas.microsoft.com/office/powerpoint/2010/main" val="37602683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17.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2.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4" cstate="print">
            <a:extLst>
              <a:ext uri="{28A0092B-C50C-407E-A947-70E740481C1C}">
                <a14:useLocalDpi xmlns:a14="http://schemas.microsoft.com/office/drawing/2010/main" val="0"/>
              </a:ext>
            </a:extLst>
          </a:blip>
          <a:srcRect l="1526" t="55472" r="9345"/>
          <a:stretch/>
        </p:blipFill>
        <p:spPr>
          <a:xfrm rot="10800000">
            <a:off x="0" y="6171372"/>
            <a:ext cx="12192000" cy="686628"/>
          </a:xfrm>
          <a:prstGeom prst="rect">
            <a:avLst/>
          </a:prstGeom>
          <a:effectLst>
            <a:outerShdw blurRad="50800" dist="38100" dir="16200000" rotWithShape="0">
              <a:prstClr val="black">
                <a:alpha val="40000"/>
              </a:prstClr>
            </a:outerShdw>
          </a:effectLst>
        </p:spPr>
      </p:pic>
      <p:sp>
        <p:nvSpPr>
          <p:cNvPr id="6" name="Slide Number Placeholder 5"/>
          <p:cNvSpPr>
            <a:spLocks noGrp="1"/>
          </p:cNvSpPr>
          <p:nvPr>
            <p:ph type="sldNum" sz="quarter" idx="4"/>
          </p:nvPr>
        </p:nvSpPr>
        <p:spPr>
          <a:xfrm>
            <a:off x="838201" y="6492876"/>
            <a:ext cx="787991" cy="365125"/>
          </a:xfrm>
          <a:prstGeom prst="rect">
            <a:avLst/>
          </a:prstGeom>
        </p:spPr>
        <p:txBody>
          <a:bodyPr vert="horz" lIns="91440" tIns="45720" rIns="91440" bIns="45720" rtlCol="0" anchor="ctr"/>
          <a:lstStyle>
            <a:lvl1pPr algn="l">
              <a:defRPr sz="1200" b="1">
                <a:solidFill>
                  <a:schemeClr val="bg1"/>
                </a:solidFill>
              </a:defRPr>
            </a:lvl1pPr>
          </a:lstStyle>
          <a:p>
            <a:fld id="{B5E43BDD-9C0F-4B4F-8AC5-3E045F911DEC}" type="slidenum">
              <a:rPr lang="en-US" smtClean="0"/>
              <a:pPr/>
              <a:t>‹#›</a:t>
            </a:fld>
            <a:endParaRPr lang="en-US" dirty="0"/>
          </a:p>
        </p:txBody>
      </p:sp>
    </p:spTree>
    <p:extLst>
      <p:ext uri="{BB962C8B-B14F-4D97-AF65-F5344CB8AC3E}">
        <p14:creationId xmlns:p14="http://schemas.microsoft.com/office/powerpoint/2010/main" val="2444040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195146" y="1624334"/>
            <a:ext cx="70419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609600" y="2767335"/>
            <a:ext cx="10972800" cy="3949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457200">
              <a:defRPr/>
            </a:pPr>
            <a:fld id="{98F1D53B-8B43-4EBC-BD1F-4D3E59594266}" type="datetimeFigureOut">
              <a:rPr lang="en-US" smtClean="0">
                <a:solidFill>
                  <a:prstClr val="black">
                    <a:tint val="75000"/>
                  </a:prstClr>
                </a:solidFill>
              </a:rPr>
              <a:pPr defTabSz="457200">
                <a:defRPr/>
              </a:pPr>
              <a:t>6/20/2019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457200">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defTabSz="457200">
              <a:defRPr/>
            </a:pPr>
            <a:fld id="{236CA6E5-9911-4B8D-B13D-EF1D2A311661}" type="slidenum">
              <a:rPr lang="en-US" smtClean="0">
                <a:solidFill>
                  <a:prstClr val="black">
                    <a:tint val="75000"/>
                  </a:prstClr>
                </a:solidFill>
              </a:rPr>
              <a:pPr defTabSz="457200">
                <a:defRPr/>
              </a:pPr>
              <a:t>‹#›</a:t>
            </a:fld>
            <a:endParaRPr lang="en-US" dirty="0">
              <a:solidFill>
                <a:prstClr val="black">
                  <a:tint val="75000"/>
                </a:prstClr>
              </a:solidFill>
            </a:endParaRPr>
          </a:p>
        </p:txBody>
      </p:sp>
    </p:spTree>
    <p:extLst>
      <p:ext uri="{BB962C8B-B14F-4D97-AF65-F5344CB8AC3E}">
        <p14:creationId xmlns:p14="http://schemas.microsoft.com/office/powerpoint/2010/main" val="348982393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timing>
    <p:tnLst>
      <p:par>
        <p:cTn id="1" dur="indefinite" restart="never" nodeType="tmRoot"/>
      </p:par>
    </p:tnLst>
  </p:timing>
  <p:txStyles>
    <p:titleStyle>
      <a:lvl1pPr algn="ctr" defTabSz="457200" rtl="0" eaLnBrk="1" fontAlgn="base" hangingPunct="1">
        <a:spcBef>
          <a:spcPct val="0"/>
        </a:spcBef>
        <a:spcAft>
          <a:spcPct val="0"/>
        </a:spcAft>
        <a:defRPr sz="4000" b="1" kern="1200">
          <a:solidFill>
            <a:schemeClr val="tx1"/>
          </a:solidFill>
          <a:latin typeface="Arial" pitchFamily="34" charset="0"/>
          <a:ea typeface="+mj-ea"/>
          <a:cs typeface="Arial" pitchFamily="34" charset="0"/>
        </a:defRPr>
      </a:lvl1pPr>
      <a:lvl2pPr algn="ctr" defTabSz="457200" rtl="0" eaLnBrk="1" fontAlgn="base" hangingPunct="1">
        <a:spcBef>
          <a:spcPct val="0"/>
        </a:spcBef>
        <a:spcAft>
          <a:spcPct val="0"/>
        </a:spcAft>
        <a:defRPr sz="4400">
          <a:solidFill>
            <a:schemeClr val="tx1"/>
          </a:solidFill>
          <a:latin typeface="Arial" charset="0"/>
          <a:cs typeface="Arial" charset="0"/>
        </a:defRPr>
      </a:lvl2pPr>
      <a:lvl3pPr algn="ctr" defTabSz="457200" rtl="0" eaLnBrk="1" fontAlgn="base" hangingPunct="1">
        <a:spcBef>
          <a:spcPct val="0"/>
        </a:spcBef>
        <a:spcAft>
          <a:spcPct val="0"/>
        </a:spcAft>
        <a:defRPr sz="4400">
          <a:solidFill>
            <a:schemeClr val="tx1"/>
          </a:solidFill>
          <a:latin typeface="Arial" charset="0"/>
          <a:cs typeface="Arial" charset="0"/>
        </a:defRPr>
      </a:lvl3pPr>
      <a:lvl4pPr algn="ctr" defTabSz="457200" rtl="0" eaLnBrk="1" fontAlgn="base" hangingPunct="1">
        <a:spcBef>
          <a:spcPct val="0"/>
        </a:spcBef>
        <a:spcAft>
          <a:spcPct val="0"/>
        </a:spcAft>
        <a:defRPr sz="4400">
          <a:solidFill>
            <a:schemeClr val="tx1"/>
          </a:solidFill>
          <a:latin typeface="Arial" charset="0"/>
          <a:cs typeface="Arial" charset="0"/>
        </a:defRPr>
      </a:lvl4pPr>
      <a:lvl5pPr algn="ctr" defTabSz="457200" rtl="0" eaLnBrk="1" fontAlgn="base" hangingPunct="1">
        <a:spcBef>
          <a:spcPct val="0"/>
        </a:spcBef>
        <a:spcAft>
          <a:spcPct val="0"/>
        </a:spcAft>
        <a:defRPr sz="4400">
          <a:solidFill>
            <a:schemeClr val="tx1"/>
          </a:solidFill>
          <a:latin typeface="Arial" charset="0"/>
          <a:cs typeface="Arial" charset="0"/>
        </a:defRPr>
      </a:lvl5pPr>
      <a:lvl6pPr marL="457200" algn="ctr" defTabSz="457200" rtl="0" eaLnBrk="1" fontAlgn="base" hangingPunct="1">
        <a:spcBef>
          <a:spcPct val="0"/>
        </a:spcBef>
        <a:spcAft>
          <a:spcPct val="0"/>
        </a:spcAft>
        <a:defRPr sz="4400">
          <a:solidFill>
            <a:schemeClr val="tx1"/>
          </a:solidFill>
          <a:latin typeface="Arial" charset="0"/>
          <a:cs typeface="Arial" charset="0"/>
        </a:defRPr>
      </a:lvl6pPr>
      <a:lvl7pPr marL="914400" algn="ctr" defTabSz="457200" rtl="0" eaLnBrk="1" fontAlgn="base" hangingPunct="1">
        <a:spcBef>
          <a:spcPct val="0"/>
        </a:spcBef>
        <a:spcAft>
          <a:spcPct val="0"/>
        </a:spcAft>
        <a:defRPr sz="4400">
          <a:solidFill>
            <a:schemeClr val="tx1"/>
          </a:solidFill>
          <a:latin typeface="Arial" charset="0"/>
          <a:cs typeface="Arial" charset="0"/>
        </a:defRPr>
      </a:lvl7pPr>
      <a:lvl8pPr marL="1371600" algn="ctr" defTabSz="457200" rtl="0" eaLnBrk="1" fontAlgn="base" hangingPunct="1">
        <a:spcBef>
          <a:spcPct val="0"/>
        </a:spcBef>
        <a:spcAft>
          <a:spcPct val="0"/>
        </a:spcAft>
        <a:defRPr sz="4400">
          <a:solidFill>
            <a:schemeClr val="tx1"/>
          </a:solidFill>
          <a:latin typeface="Arial" charset="0"/>
          <a:cs typeface="Arial" charset="0"/>
        </a:defRPr>
      </a:lvl8pPr>
      <a:lvl9pPr marL="1828800" algn="ctr" defTabSz="457200"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defTabSz="457200" rtl="0" eaLnBrk="1" fontAlgn="base" hangingPunct="1">
        <a:spcBef>
          <a:spcPct val="20000"/>
        </a:spcBef>
        <a:spcAft>
          <a:spcPct val="0"/>
        </a:spcAft>
        <a:buSzPct val="125000"/>
        <a:buFont typeface="Arial" charset="0"/>
        <a:buChar char="•"/>
        <a:defRPr sz="3000" b="1" kern="1200">
          <a:solidFill>
            <a:schemeClr val="tx1"/>
          </a:solidFill>
          <a:latin typeface="Arial" pitchFamily="34" charset="0"/>
          <a:ea typeface="+mn-ea"/>
          <a:cs typeface="Arial" pitchFamily="34" charset="0"/>
        </a:defRPr>
      </a:lvl1pPr>
      <a:lvl2pPr marL="800100" indent="-457200" algn="l" defTabSz="457200" rtl="0" eaLnBrk="1" fontAlgn="base" hangingPunct="1">
        <a:spcBef>
          <a:spcPct val="20000"/>
        </a:spcBef>
        <a:spcAft>
          <a:spcPct val="0"/>
        </a:spcAft>
        <a:buSzPct val="110000"/>
        <a:buFont typeface="Wingdings" charset="2"/>
        <a:buChar char="ü"/>
        <a:defRPr sz="2600" kern="1200">
          <a:solidFill>
            <a:schemeClr val="tx1"/>
          </a:solidFill>
          <a:latin typeface="Arial" pitchFamily="34" charset="0"/>
          <a:ea typeface="+mn-ea"/>
          <a:cs typeface="Arial" pitchFamily="34" charset="0"/>
        </a:defRPr>
      </a:lvl2pPr>
      <a:lvl3pPr marL="1028700" indent="-228600" algn="l" defTabSz="457200" rtl="0" eaLnBrk="1" fontAlgn="base" hangingPunct="1">
        <a:spcBef>
          <a:spcPct val="20000"/>
        </a:spcBef>
        <a:spcAft>
          <a:spcPct val="0"/>
        </a:spcAft>
        <a:buSzPct val="125000"/>
        <a:buFont typeface="Arial" charset="0"/>
        <a:buChar char="•"/>
        <a:defRPr sz="2000" kern="1200">
          <a:solidFill>
            <a:schemeClr val="tx1"/>
          </a:solidFill>
          <a:latin typeface="Arial" pitchFamily="34" charset="0"/>
          <a:ea typeface="+mn-ea"/>
          <a:cs typeface="Arial" pitchFamily="34" charset="0"/>
        </a:defRPr>
      </a:lvl3pPr>
      <a:lvl4pPr marL="1600200" indent="-228600" algn="l" defTabSz="457200" rtl="0" eaLnBrk="1" fontAlgn="base" hangingPunct="1">
        <a:spcBef>
          <a:spcPct val="20000"/>
        </a:spcBef>
        <a:spcAft>
          <a:spcPct val="0"/>
        </a:spcAft>
        <a:buSzPct val="125000"/>
        <a:buFont typeface="Arial" charset="0"/>
        <a:buChar char="–"/>
        <a:defRPr sz="2000" kern="1200">
          <a:solidFill>
            <a:schemeClr val="tx1"/>
          </a:solidFill>
          <a:latin typeface="Arial" pitchFamily="34" charset="0"/>
          <a:ea typeface="+mn-ea"/>
          <a:cs typeface="Arial" pitchFamily="34" charset="0"/>
        </a:defRPr>
      </a:lvl4pPr>
      <a:lvl5pPr marL="2057400" indent="-228600" algn="l" defTabSz="457200" rtl="0" eaLnBrk="1" fontAlgn="base" hangingPunct="1">
        <a:spcBef>
          <a:spcPct val="20000"/>
        </a:spcBef>
        <a:spcAft>
          <a:spcPct val="0"/>
        </a:spcAft>
        <a:buSzPct val="125000"/>
        <a:buFont typeface="Arial" charset="0"/>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smtClean="0"/>
          </a:p>
          <a:p>
            <a:pPr marL="0" indent="0" algn="ctr">
              <a:buNone/>
            </a:pPr>
            <a:r>
              <a:rPr lang="en-US" sz="4400" dirty="0" smtClean="0">
                <a:solidFill>
                  <a:srgbClr val="002060"/>
                </a:solidFill>
              </a:rPr>
              <a:t>PREVENTING DISEASE WITH OPTIMAL HEALTH &amp; WELLNESS</a:t>
            </a:r>
          </a:p>
          <a:p>
            <a:pPr marL="0" indent="0" algn="r">
              <a:buNone/>
            </a:pPr>
            <a:endParaRPr lang="en-US" sz="2400" dirty="0">
              <a:solidFill>
                <a:srgbClr val="002060"/>
              </a:solidFill>
            </a:endParaRPr>
          </a:p>
          <a:p>
            <a:pPr marL="0" indent="0" algn="r">
              <a:buNone/>
            </a:pPr>
            <a:endParaRPr lang="en-US" sz="2400" dirty="0" smtClean="0">
              <a:solidFill>
                <a:srgbClr val="002060"/>
              </a:solidFill>
            </a:endParaRPr>
          </a:p>
          <a:p>
            <a:pPr marL="0" indent="0" algn="r">
              <a:buNone/>
            </a:pPr>
            <a:r>
              <a:rPr lang="en-US" sz="2400" dirty="0" smtClean="0">
                <a:solidFill>
                  <a:srgbClr val="002060"/>
                </a:solidFill>
              </a:rPr>
              <a:t>Elizabeth </a:t>
            </a:r>
            <a:r>
              <a:rPr lang="en-US" sz="2400" dirty="0" err="1" smtClean="0">
                <a:solidFill>
                  <a:srgbClr val="002060"/>
                </a:solidFill>
              </a:rPr>
              <a:t>Burmeister</a:t>
            </a:r>
            <a:endParaRPr lang="en-US" sz="2400" dirty="0" smtClean="0">
              <a:solidFill>
                <a:srgbClr val="002060"/>
              </a:solidFill>
            </a:endParaRPr>
          </a:p>
          <a:p>
            <a:pPr marL="0" indent="0" algn="r">
              <a:buNone/>
            </a:pPr>
            <a:r>
              <a:rPr lang="en-US" sz="2400" dirty="0" smtClean="0">
                <a:solidFill>
                  <a:srgbClr val="002060"/>
                </a:solidFill>
              </a:rPr>
              <a:t>Health Promotions Coordinator</a:t>
            </a:r>
          </a:p>
          <a:p>
            <a:pPr marL="0" indent="0" algn="r">
              <a:buNone/>
            </a:pPr>
            <a:r>
              <a:rPr lang="en-US" sz="2400" dirty="0" smtClean="0">
                <a:solidFill>
                  <a:srgbClr val="002060"/>
                </a:solidFill>
              </a:rPr>
              <a:t>Elizabeth.a.burmeister.civ@mail.mil</a:t>
            </a:r>
            <a:endParaRPr lang="en-US" sz="2400" dirty="0">
              <a:solidFill>
                <a:srgbClr val="002060"/>
              </a:solidFill>
            </a:endParaRPr>
          </a:p>
        </p:txBody>
      </p:sp>
    </p:spTree>
    <p:extLst>
      <p:ext uri="{BB962C8B-B14F-4D97-AF65-F5344CB8AC3E}">
        <p14:creationId xmlns:p14="http://schemas.microsoft.com/office/powerpoint/2010/main" val="2686858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Snack Ideas</a:t>
            </a:r>
            <a:endParaRPr lang="en-US" dirty="0"/>
          </a:p>
        </p:txBody>
      </p:sp>
      <p:sp>
        <p:nvSpPr>
          <p:cNvPr id="5" name="Content Placeholder 4"/>
          <p:cNvSpPr>
            <a:spLocks noGrp="1"/>
          </p:cNvSpPr>
          <p:nvPr>
            <p:ph idx="1"/>
          </p:nvPr>
        </p:nvSpPr>
        <p:spPr/>
        <p:txBody>
          <a:bodyPr/>
          <a:lstStyle/>
          <a:p>
            <a:r>
              <a:rPr lang="en-US" dirty="0" smtClean="0"/>
              <a:t>Fruit- fresh or pre-packaged.  Try adding yogurt, rolled oats or nuts/seeds.</a:t>
            </a:r>
          </a:p>
          <a:p>
            <a:r>
              <a:rPr lang="en-US" dirty="0" smtClean="0"/>
              <a:t>Wholegrain crackers with a tin of tuna or baked beans</a:t>
            </a:r>
          </a:p>
          <a:p>
            <a:r>
              <a:rPr lang="en-US" dirty="0" smtClean="0"/>
              <a:t>Natural nut mix or air popped popcorn</a:t>
            </a:r>
          </a:p>
          <a:p>
            <a:r>
              <a:rPr lang="en-US" dirty="0" smtClean="0"/>
              <a:t>Vegetable sticks with dip (e.g., avocado, hummus)</a:t>
            </a:r>
          </a:p>
          <a:p>
            <a:r>
              <a:rPr lang="en-US" dirty="0" smtClean="0"/>
              <a:t>Fruit toast or homemade vegetable/fruit muffin</a:t>
            </a:r>
          </a:p>
          <a:p>
            <a:r>
              <a:rPr lang="en-US" dirty="0" smtClean="0"/>
              <a:t>Smoothie or bowl of breakfast cereal</a:t>
            </a:r>
            <a:endParaRPr lang="en-US" dirty="0"/>
          </a:p>
        </p:txBody>
      </p:sp>
    </p:spTree>
    <p:extLst>
      <p:ext uri="{BB962C8B-B14F-4D97-AF65-F5344CB8AC3E}">
        <p14:creationId xmlns:p14="http://schemas.microsoft.com/office/powerpoint/2010/main" val="1592317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Ahead</a:t>
            </a:r>
            <a:endParaRPr lang="en-US" dirty="0"/>
          </a:p>
        </p:txBody>
      </p:sp>
      <p:sp>
        <p:nvSpPr>
          <p:cNvPr id="3" name="Content Placeholder 2"/>
          <p:cNvSpPr>
            <a:spLocks noGrp="1"/>
          </p:cNvSpPr>
          <p:nvPr>
            <p:ph idx="1"/>
          </p:nvPr>
        </p:nvSpPr>
        <p:spPr/>
        <p:txBody>
          <a:bodyPr/>
          <a:lstStyle/>
          <a:p>
            <a:r>
              <a:rPr lang="en-US" dirty="0" smtClean="0"/>
              <a:t>Plan your meals, grocery shop and meal prep</a:t>
            </a:r>
          </a:p>
          <a:p>
            <a:r>
              <a:rPr lang="en-US" dirty="0" smtClean="0"/>
              <a:t>Try buying:</a:t>
            </a:r>
          </a:p>
          <a:p>
            <a:pPr lvl="1"/>
            <a:r>
              <a:rPr lang="en-US" dirty="0" smtClean="0"/>
              <a:t>Zip lock bags and small reusable containers </a:t>
            </a:r>
          </a:p>
          <a:p>
            <a:pPr lvl="1"/>
            <a:r>
              <a:rPr lang="en-US" dirty="0" smtClean="0"/>
              <a:t>Frozen mixed veggies or individual steamed bags</a:t>
            </a:r>
          </a:p>
          <a:p>
            <a:pPr lvl="1"/>
            <a:r>
              <a:rPr lang="en-US" dirty="0" smtClean="0"/>
              <a:t>Pre-packaged fresh vegetable and salad mix bags</a:t>
            </a:r>
          </a:p>
          <a:p>
            <a:pPr lvl="1"/>
            <a:r>
              <a:rPr lang="en-US" dirty="0" smtClean="0"/>
              <a:t>Tins of tuna, chicken or baked beans</a:t>
            </a:r>
          </a:p>
          <a:p>
            <a:pPr lvl="1"/>
            <a:r>
              <a:rPr lang="en-US" dirty="0" smtClean="0"/>
              <a:t>Frozen microwave steam fresh fish</a:t>
            </a:r>
          </a:p>
          <a:p>
            <a:pPr lvl="1"/>
            <a:r>
              <a:rPr lang="en-US" dirty="0" smtClean="0"/>
              <a:t>Single serving of rice, quinoa or pasta packets</a:t>
            </a:r>
          </a:p>
          <a:p>
            <a:pPr lvl="1"/>
            <a:r>
              <a:rPr lang="en-US" dirty="0" smtClean="0"/>
              <a:t>Single serve tubs of soup</a:t>
            </a:r>
          </a:p>
          <a:p>
            <a:pPr lvl="1"/>
            <a:r>
              <a:rPr lang="en-US" dirty="0" smtClean="0"/>
              <a:t>Ready to eat frozen or fresh meals</a:t>
            </a:r>
            <a:endParaRPr lang="en-US" dirty="0"/>
          </a:p>
        </p:txBody>
      </p:sp>
    </p:spTree>
    <p:extLst>
      <p:ext uri="{BB962C8B-B14F-4D97-AF65-F5344CB8AC3E}">
        <p14:creationId xmlns:p14="http://schemas.microsoft.com/office/powerpoint/2010/main" val="1528965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Eating Before Exercise</a:t>
            </a:r>
            <a:endParaRPr lang="en-US" dirty="0"/>
          </a:p>
        </p:txBody>
      </p:sp>
      <p:sp>
        <p:nvSpPr>
          <p:cNvPr id="3" name="Content Placeholder 2"/>
          <p:cNvSpPr>
            <a:spLocks noGrp="1"/>
          </p:cNvSpPr>
          <p:nvPr>
            <p:ph idx="1"/>
          </p:nvPr>
        </p:nvSpPr>
        <p:spPr/>
        <p:txBody>
          <a:bodyPr/>
          <a:lstStyle/>
          <a:p>
            <a:r>
              <a:rPr lang="en-US" sz="1800" dirty="0" smtClean="0"/>
              <a:t>Consume Carb-rich meal or snack to increase energy availability and speed post-exercise recovery</a:t>
            </a:r>
          </a:p>
          <a:p>
            <a:pPr lvl="1"/>
            <a:r>
              <a:rPr lang="en-US" sz="1800" dirty="0" smtClean="0"/>
              <a:t>Include small amounts of PRO in pre-game meal to help reduce post-exercise muscle soreness</a:t>
            </a:r>
          </a:p>
          <a:p>
            <a:pPr lvl="1"/>
            <a:r>
              <a:rPr lang="en-US" sz="1800" dirty="0" smtClean="0"/>
              <a:t>Choose foods low in fat and fiber to ensure optimal tolerance</a:t>
            </a:r>
          </a:p>
          <a:p>
            <a:pPr lvl="1"/>
            <a:r>
              <a:rPr lang="en-US" sz="1800" dirty="0" smtClean="0"/>
              <a:t>Prevent dehydration by replenishing fluids hours leading up to exercise</a:t>
            </a:r>
          </a:p>
          <a:p>
            <a:r>
              <a:rPr lang="en-US" sz="1800" dirty="0" smtClean="0"/>
              <a:t>Pre-Exercise Foods &amp; Fluids</a:t>
            </a:r>
          </a:p>
          <a:p>
            <a:pPr lvl="1"/>
            <a:r>
              <a:rPr lang="en-US" sz="1800" b="1" dirty="0" smtClean="0"/>
              <a:t>1-4HRS prior</a:t>
            </a:r>
          </a:p>
          <a:p>
            <a:pPr lvl="1"/>
            <a:r>
              <a:rPr lang="en-US" sz="1800" dirty="0" smtClean="0"/>
              <a:t>Peanut butter and hone on bread + fruit and yogurt smoothie</a:t>
            </a:r>
          </a:p>
          <a:p>
            <a:pPr lvl="1"/>
            <a:r>
              <a:rPr lang="en-US" sz="1800" dirty="0" smtClean="0"/>
              <a:t>Oatmeal with brown sugar and almonds + banana</a:t>
            </a:r>
          </a:p>
          <a:p>
            <a:pPr lvl="1"/>
            <a:r>
              <a:rPr lang="en-US" sz="1800" dirty="0" smtClean="0"/>
              <a:t>Low-fat cottage cheese or yogurt + granola + fruit</a:t>
            </a:r>
          </a:p>
          <a:p>
            <a:pPr lvl="1"/>
            <a:r>
              <a:rPr lang="en-US" sz="1800" dirty="0" smtClean="0"/>
              <a:t>Lean hamburger or chicken + side salad + fruit &amp; yogurt parfait</a:t>
            </a:r>
          </a:p>
          <a:p>
            <a:pPr lvl="1"/>
            <a:r>
              <a:rPr lang="en-US" sz="1800" dirty="0" smtClean="0"/>
              <a:t>Turkey and </a:t>
            </a:r>
            <a:r>
              <a:rPr lang="en-US" sz="1800" dirty="0" err="1" smtClean="0"/>
              <a:t>swiss</a:t>
            </a:r>
            <a:r>
              <a:rPr lang="en-US" sz="1800" dirty="0" smtClean="0"/>
              <a:t> sandwich + fruit</a:t>
            </a:r>
          </a:p>
          <a:p>
            <a:pPr lvl="1"/>
            <a:r>
              <a:rPr lang="en-US" sz="1800" b="1" dirty="0" smtClean="0"/>
              <a:t>30-60min prior</a:t>
            </a:r>
          </a:p>
          <a:p>
            <a:pPr lvl="1"/>
            <a:r>
              <a:rPr lang="en-US" sz="1800" dirty="0" smtClean="0"/>
              <a:t>Piece of fruit, crackers or jam sandwich</a:t>
            </a:r>
          </a:p>
          <a:p>
            <a:pPr lvl="1"/>
            <a:r>
              <a:rPr lang="en-US" sz="1800" dirty="0" smtClean="0"/>
              <a:t>Sports drink or water</a:t>
            </a:r>
            <a:endParaRPr lang="en-US" sz="1800" dirty="0"/>
          </a:p>
        </p:txBody>
      </p:sp>
    </p:spTree>
    <p:extLst>
      <p:ext uri="{BB962C8B-B14F-4D97-AF65-F5344CB8AC3E}">
        <p14:creationId xmlns:p14="http://schemas.microsoft.com/office/powerpoint/2010/main" val="2804176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Eating for Recovery</a:t>
            </a:r>
            <a:endParaRPr lang="en-US" dirty="0"/>
          </a:p>
        </p:txBody>
      </p:sp>
      <p:sp>
        <p:nvSpPr>
          <p:cNvPr id="3" name="Content Placeholder 2"/>
          <p:cNvSpPr>
            <a:spLocks noGrp="1"/>
          </p:cNvSpPr>
          <p:nvPr>
            <p:ph idx="1"/>
          </p:nvPr>
        </p:nvSpPr>
        <p:spPr/>
        <p:txBody>
          <a:bodyPr/>
          <a:lstStyle/>
          <a:p>
            <a:r>
              <a:rPr lang="en-US" sz="1600" dirty="0" smtClean="0"/>
              <a:t>Replace fuel (CHO) utilized by muscles during exercise by consuming snack/meal within an hour post training or competition</a:t>
            </a:r>
          </a:p>
          <a:p>
            <a:r>
              <a:rPr lang="en-US" sz="1600" dirty="0" smtClean="0"/>
              <a:t>Restore Fluid and electrolytes lost through sweat</a:t>
            </a:r>
          </a:p>
          <a:p>
            <a:r>
              <a:rPr lang="en-US" sz="1600" dirty="0" smtClean="0"/>
              <a:t>Eat 12-25g of high-quality PRO to aid in repair and rebuilding of muscle tissue</a:t>
            </a:r>
          </a:p>
          <a:p>
            <a:r>
              <a:rPr lang="en-US" sz="1600" dirty="0" smtClean="0"/>
              <a:t>Recovery Fluids &amp; Snacks</a:t>
            </a:r>
          </a:p>
          <a:p>
            <a:pPr lvl="1"/>
            <a:r>
              <a:rPr lang="en-US" sz="1600" dirty="0" smtClean="0"/>
              <a:t>Smoothie with LF mild + spinach or kale + frozen fruit</a:t>
            </a:r>
          </a:p>
          <a:p>
            <a:pPr lvl="1"/>
            <a:r>
              <a:rPr lang="en-US" sz="1600" dirty="0" smtClean="0"/>
              <a:t>Graham crackers with PB + LF chocolate milk + banana</a:t>
            </a:r>
          </a:p>
          <a:p>
            <a:pPr lvl="1"/>
            <a:r>
              <a:rPr lang="en-US" sz="1600" dirty="0" smtClean="0"/>
              <a:t>Sports drink + sports bar</a:t>
            </a:r>
          </a:p>
          <a:p>
            <a:pPr lvl="1"/>
            <a:r>
              <a:rPr lang="en-US" sz="1600" dirty="0" smtClean="0"/>
              <a:t>WW pita chips + hummus + 100% juice</a:t>
            </a:r>
          </a:p>
          <a:p>
            <a:pPr lvl="1"/>
            <a:r>
              <a:rPr lang="en-US" sz="1600" dirty="0" smtClean="0"/>
              <a:t>Dried Fruit and trail mix + water</a:t>
            </a:r>
          </a:p>
          <a:p>
            <a:r>
              <a:rPr lang="en-US" sz="1600" dirty="0" smtClean="0"/>
              <a:t>Recovery Meal Ideas</a:t>
            </a:r>
          </a:p>
          <a:p>
            <a:pPr lvl="1"/>
            <a:r>
              <a:rPr lang="en-US" sz="1600" dirty="0" smtClean="0"/>
              <a:t>Sandwich wrap w/ turkey &amp; spinach + fruit bowl + LF milk</a:t>
            </a:r>
          </a:p>
          <a:p>
            <a:pPr lvl="1"/>
            <a:r>
              <a:rPr lang="en-US" sz="1600" dirty="0" smtClean="0"/>
              <a:t>Rice bowl w/ beans, cheese, salsa, avocado + WG tortilla chips or WW tortilla</a:t>
            </a:r>
          </a:p>
          <a:p>
            <a:pPr lvl="1"/>
            <a:r>
              <a:rPr lang="en-US" sz="1600" dirty="0" smtClean="0"/>
              <a:t>Grilled PRO + broccoli, bell peppers, carrots + roasted sweet potatoes</a:t>
            </a:r>
          </a:p>
          <a:p>
            <a:pPr lvl="1"/>
            <a:r>
              <a:rPr lang="en-US" sz="1600" dirty="0" smtClean="0"/>
              <a:t>Stir-fried tofu &amp; veggies + quinoa + bowl of soup</a:t>
            </a:r>
          </a:p>
          <a:p>
            <a:pPr lvl="1"/>
            <a:r>
              <a:rPr lang="en-US" sz="1600" dirty="0" smtClean="0"/>
              <a:t>Veggie omelet + WW toast + apple slices</a:t>
            </a:r>
            <a:endParaRPr lang="en-US" sz="1600" dirty="0"/>
          </a:p>
        </p:txBody>
      </p:sp>
    </p:spTree>
    <p:extLst>
      <p:ext uri="{BB962C8B-B14F-4D97-AF65-F5344CB8AC3E}">
        <p14:creationId xmlns:p14="http://schemas.microsoft.com/office/powerpoint/2010/main" val="3948858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Fitness</a:t>
            </a:r>
            <a:endParaRPr lang="en-US" dirty="0"/>
          </a:p>
        </p:txBody>
      </p:sp>
      <p:sp>
        <p:nvSpPr>
          <p:cNvPr id="3" name="Content Placeholder 2"/>
          <p:cNvSpPr>
            <a:spLocks noGrp="1"/>
          </p:cNvSpPr>
          <p:nvPr>
            <p:ph idx="1"/>
          </p:nvPr>
        </p:nvSpPr>
        <p:spPr/>
        <p:txBody>
          <a:bodyPr/>
          <a:lstStyle/>
          <a:p>
            <a:r>
              <a:rPr lang="en-US" sz="2200" dirty="0" smtClean="0"/>
              <a:t>If Sedentary lifestyle get up and do SOMETHING</a:t>
            </a:r>
          </a:p>
          <a:p>
            <a:pPr lvl="1"/>
            <a:r>
              <a:rPr lang="en-US" sz="2200" dirty="0" smtClean="0"/>
              <a:t>Going from no exercise to just a little puts good stress on muscles</a:t>
            </a:r>
          </a:p>
          <a:p>
            <a:r>
              <a:rPr lang="en-US" sz="2200" dirty="0" smtClean="0"/>
              <a:t>Establish your own baseline and work up from there</a:t>
            </a:r>
          </a:p>
          <a:p>
            <a:pPr lvl="1"/>
            <a:r>
              <a:rPr lang="en-US" sz="2200" dirty="0" smtClean="0"/>
              <a:t>Make it challenging but not impossible</a:t>
            </a:r>
          </a:p>
          <a:p>
            <a:pPr lvl="1"/>
            <a:r>
              <a:rPr lang="en-US" sz="2200" dirty="0" smtClean="0"/>
              <a:t>Utilize FITT principle to prevent “plateau”</a:t>
            </a:r>
          </a:p>
          <a:p>
            <a:r>
              <a:rPr lang="en-US" sz="2200" dirty="0" smtClean="0"/>
              <a:t>Focus on Functional Fitness depending on environment</a:t>
            </a:r>
          </a:p>
          <a:p>
            <a:pPr lvl="1"/>
            <a:r>
              <a:rPr lang="en-US" sz="2200" dirty="0" smtClean="0"/>
              <a:t>Firefighters: HIIT, </a:t>
            </a:r>
            <a:r>
              <a:rPr lang="en-US" sz="2200" dirty="0" err="1" smtClean="0"/>
              <a:t>Plyometrics</a:t>
            </a:r>
            <a:r>
              <a:rPr lang="en-US" sz="2200" dirty="0" smtClean="0"/>
              <a:t>, Circuit, Endurance, Sprints</a:t>
            </a:r>
          </a:p>
          <a:p>
            <a:r>
              <a:rPr lang="en-US" sz="2200" dirty="0" smtClean="0"/>
              <a:t>Stretch </a:t>
            </a:r>
            <a:r>
              <a:rPr lang="en-US" sz="2200" dirty="0" err="1" smtClean="0"/>
              <a:t>Stretch</a:t>
            </a:r>
            <a:r>
              <a:rPr lang="en-US" sz="2200" dirty="0" smtClean="0"/>
              <a:t> STRETCH!!!</a:t>
            </a:r>
          </a:p>
          <a:p>
            <a:pPr lvl="1"/>
            <a:r>
              <a:rPr lang="en-US" sz="2200" dirty="0" smtClean="0"/>
              <a:t>Improves flexibility/balance, decreases risk of injury, contributes to muscle recovery and repair</a:t>
            </a:r>
            <a:endParaRPr lang="en-US" sz="2200" dirty="0"/>
          </a:p>
          <a:p>
            <a:r>
              <a:rPr lang="en-US" sz="2200" dirty="0" smtClean="0"/>
              <a:t>Improves not only physical wellness but mental wellness (cognitive function, memory, learning)</a:t>
            </a:r>
          </a:p>
        </p:txBody>
      </p:sp>
    </p:spTree>
    <p:extLst>
      <p:ext uri="{BB962C8B-B14F-4D97-AF65-F5344CB8AC3E}">
        <p14:creationId xmlns:p14="http://schemas.microsoft.com/office/powerpoint/2010/main" val="977807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Sleep Hygiene</a:t>
            </a:r>
            <a:endParaRPr lang="en-US" dirty="0"/>
          </a:p>
        </p:txBody>
      </p:sp>
      <p:sp>
        <p:nvSpPr>
          <p:cNvPr id="3" name="Content Placeholder 2"/>
          <p:cNvSpPr>
            <a:spLocks noGrp="1"/>
          </p:cNvSpPr>
          <p:nvPr>
            <p:ph idx="1"/>
          </p:nvPr>
        </p:nvSpPr>
        <p:spPr/>
        <p:txBody>
          <a:bodyPr/>
          <a:lstStyle/>
          <a:p>
            <a:r>
              <a:rPr lang="en-US" dirty="0" smtClean="0"/>
              <a:t>Focus on getting 7-9hrs of sleep/night</a:t>
            </a:r>
          </a:p>
          <a:p>
            <a:pPr lvl="1"/>
            <a:r>
              <a:rPr lang="en-US" dirty="0" smtClean="0"/>
              <a:t>Minimize sleep debt (need to make up for lost sleep), naps (15-30min) </a:t>
            </a:r>
          </a:p>
          <a:p>
            <a:r>
              <a:rPr lang="en-US" dirty="0" smtClean="0"/>
              <a:t>Improves cognitive function, decrease risk of depression/anxiety, weight loss, better immune system, energy boost, important for recovery</a:t>
            </a:r>
          </a:p>
          <a:p>
            <a:r>
              <a:rPr lang="en-US" dirty="0" smtClean="0"/>
              <a:t>Good Practices</a:t>
            </a:r>
          </a:p>
          <a:p>
            <a:pPr lvl="1"/>
            <a:r>
              <a:rPr lang="en-US" dirty="0" smtClean="0"/>
              <a:t>Avoid caffeine 6hrs/prior to going to bed, alcohol/tobacco prior to bed</a:t>
            </a:r>
          </a:p>
          <a:p>
            <a:pPr lvl="1"/>
            <a:r>
              <a:rPr lang="en-US" dirty="0" smtClean="0"/>
              <a:t>Avoid electronics 1-2hrs prior to bed</a:t>
            </a:r>
          </a:p>
          <a:p>
            <a:pPr lvl="1"/>
            <a:r>
              <a:rPr lang="en-US" dirty="0" smtClean="0"/>
              <a:t>Make room comfortable, quiet, cool &amp; dark</a:t>
            </a:r>
          </a:p>
          <a:p>
            <a:pPr lvl="1"/>
            <a:r>
              <a:rPr lang="en-US" dirty="0" smtClean="0"/>
              <a:t>Establish routine (hot bath/shower, read a book, guided meditation, deep breathing)</a:t>
            </a:r>
          </a:p>
          <a:p>
            <a:endParaRPr lang="en-US" dirty="0"/>
          </a:p>
        </p:txBody>
      </p:sp>
    </p:spTree>
    <p:extLst>
      <p:ext uri="{BB962C8B-B14F-4D97-AF65-F5344CB8AC3E}">
        <p14:creationId xmlns:p14="http://schemas.microsoft.com/office/powerpoint/2010/main" val="3023097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 Good &amp; Bad</a:t>
            </a:r>
            <a:endParaRPr lang="en-US" dirty="0"/>
          </a:p>
        </p:txBody>
      </p:sp>
      <p:sp>
        <p:nvSpPr>
          <p:cNvPr id="3" name="Content Placeholder 2"/>
          <p:cNvSpPr>
            <a:spLocks noGrp="1"/>
          </p:cNvSpPr>
          <p:nvPr>
            <p:ph idx="1"/>
          </p:nvPr>
        </p:nvSpPr>
        <p:spPr/>
        <p:txBody>
          <a:bodyPr/>
          <a:lstStyle/>
          <a:p>
            <a:r>
              <a:rPr lang="en-US" sz="2400" dirty="0" smtClean="0"/>
              <a:t>Can be motivational to achieve goals</a:t>
            </a:r>
          </a:p>
          <a:p>
            <a:r>
              <a:rPr lang="en-US" sz="2400" dirty="0" smtClean="0"/>
              <a:t>Constant demands of job/personal life/physically leads to stress overload</a:t>
            </a:r>
          </a:p>
          <a:p>
            <a:pPr lvl="1"/>
            <a:r>
              <a:rPr lang="en-US" dirty="0" smtClean="0"/>
              <a:t>Burnout, impaired task performance, increase risk of injury/illness/depression/anxiety</a:t>
            </a:r>
          </a:p>
          <a:p>
            <a:pPr lvl="1"/>
            <a:r>
              <a:rPr lang="en-US" dirty="0" smtClean="0"/>
              <a:t>2 most stressful jobs in US based on 2016 stats</a:t>
            </a:r>
          </a:p>
          <a:p>
            <a:pPr lvl="2"/>
            <a:r>
              <a:rPr lang="en-US" sz="2400" dirty="0" smtClean="0"/>
              <a:t>#1: enlisted military personnel</a:t>
            </a:r>
          </a:p>
          <a:p>
            <a:pPr lvl="2"/>
            <a:r>
              <a:rPr lang="en-US" sz="2400" dirty="0" smtClean="0"/>
              <a:t>#2: firefighter</a:t>
            </a:r>
          </a:p>
          <a:p>
            <a:r>
              <a:rPr lang="en-US" sz="2400" dirty="0" smtClean="0"/>
              <a:t>Decompress</a:t>
            </a:r>
          </a:p>
          <a:p>
            <a:pPr lvl="1"/>
            <a:r>
              <a:rPr lang="en-US" dirty="0" smtClean="0"/>
              <a:t>Deep breathing exercises, yoga, guided meditation, “heart-focused breathing”</a:t>
            </a:r>
          </a:p>
          <a:p>
            <a:pPr lvl="1"/>
            <a:r>
              <a:rPr lang="en-US" dirty="0" smtClean="0"/>
              <a:t>Good quality (7-9hrs) sleep</a:t>
            </a:r>
          </a:p>
          <a:p>
            <a:pPr lvl="1"/>
            <a:r>
              <a:rPr lang="en-US" dirty="0" smtClean="0"/>
              <a:t>Exercise, good nutrition</a:t>
            </a:r>
          </a:p>
          <a:p>
            <a:pPr lvl="1"/>
            <a:r>
              <a:rPr lang="en-US" dirty="0" smtClean="0"/>
              <a:t>DO NOT TOUGH IT OUT!! Use resources </a:t>
            </a:r>
            <a:br>
              <a:rPr lang="en-US" dirty="0" smtClean="0"/>
            </a:br>
            <a:endParaRPr lang="en-US" dirty="0" smtClean="0"/>
          </a:p>
        </p:txBody>
      </p:sp>
    </p:spTree>
    <p:extLst>
      <p:ext uri="{BB962C8B-B14F-4D97-AF65-F5344CB8AC3E}">
        <p14:creationId xmlns:p14="http://schemas.microsoft.com/office/powerpoint/2010/main" val="1824201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ubtitle 2"/>
          <p:cNvSpPr>
            <a:spLocks noGrp="1"/>
          </p:cNvSpPr>
          <p:nvPr>
            <p:ph type="subTitle" idx="1"/>
          </p:nvPr>
        </p:nvSpPr>
        <p:spPr>
          <a:xfrm>
            <a:off x="2008704" y="3835400"/>
            <a:ext cx="8323943" cy="2827867"/>
          </a:xfrm>
        </p:spPr>
        <p:txBody>
          <a:bodyPr/>
          <a:lstStyle/>
          <a:p>
            <a:pPr>
              <a:lnSpc>
                <a:spcPct val="150000"/>
              </a:lnSpc>
              <a:spcBef>
                <a:spcPts val="0"/>
              </a:spcBef>
              <a:spcAft>
                <a:spcPts val="2400"/>
              </a:spcAft>
              <a:defRPr/>
            </a:pPr>
            <a:r>
              <a:rPr lang="en-US" sz="36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charset="0"/>
                <a:cs typeface="Arial" charset="0"/>
              </a:rPr>
              <a:t>Operation Supplement Safety</a:t>
            </a:r>
            <a:r>
              <a:rPr lang="en-US" sz="4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
            </a:r>
            <a:br>
              <a:rPr lang="en-US" sz="4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br>
            <a:r>
              <a:rPr lang="en-US"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Arial" charset="0"/>
                <a:cs typeface="Arial" charset="0"/>
              </a:rPr>
              <a:t>A D</a:t>
            </a:r>
            <a:r>
              <a:rPr lang="en-US"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Arial" charset="0"/>
                <a:cs typeface="Arial" charset="0"/>
              </a:rPr>
              <a:t>o</a:t>
            </a:r>
            <a:r>
              <a:rPr lang="en-US"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Arial" charset="0"/>
                <a:cs typeface="Arial" charset="0"/>
              </a:rPr>
              <a:t>D-w</a:t>
            </a:r>
            <a:r>
              <a:rPr lang="en-US"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Arial" charset="0"/>
                <a:cs typeface="Arial" charset="0"/>
              </a:rPr>
              <a:t>ide</a:t>
            </a:r>
            <a:r>
              <a:rPr lang="en-US"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Arial" charset="0"/>
                <a:cs typeface="Arial" charset="0"/>
              </a:rPr>
              <a:t> E</a:t>
            </a:r>
            <a:r>
              <a:rPr lang="en-US"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Arial" charset="0"/>
                <a:cs typeface="Arial" charset="0"/>
              </a:rPr>
              <a:t>ducational</a:t>
            </a:r>
            <a:r>
              <a:rPr lang="en-US"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Arial" charset="0"/>
                <a:cs typeface="Arial" charset="0"/>
              </a:rPr>
              <a:t> </a:t>
            </a:r>
            <a:r>
              <a:rPr lang="en-US"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Arial" charset="0"/>
                <a:cs typeface="Arial" charset="0"/>
              </a:rPr>
              <a:t>Initiative</a:t>
            </a:r>
            <a:endParaRPr lang="en-US"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Arial" charset="0"/>
              <a:cs typeface="Arial" charset="0"/>
            </a:endParaRPr>
          </a:p>
          <a:p>
            <a:pPr>
              <a:lnSpc>
                <a:spcPct val="150000"/>
              </a:lnSpc>
              <a:spcBef>
                <a:spcPts val="0"/>
              </a:spcBef>
              <a:spcAft>
                <a:spcPts val="2400"/>
              </a:spcAft>
              <a:defRPr/>
            </a:pPr>
            <a:r>
              <a:rPr lang="en-US" sz="2400" dirty="0">
                <a:ln w="9000" cmpd="sng">
                  <a:solidFill>
                    <a:schemeClr val="accent4">
                      <a:shade val="50000"/>
                      <a:satMod val="120000"/>
                    </a:schemeClr>
                  </a:solidFill>
                  <a:prstDash val="solid"/>
                </a:ln>
                <a:solidFill>
                  <a:schemeClr val="tx1"/>
                </a:solidFill>
                <a:latin typeface="Arial" charset="0"/>
                <a:cs typeface="Arial" charset="0"/>
              </a:rPr>
              <a:t>From the Human Performance Resource Center (HPRC)</a:t>
            </a:r>
          </a:p>
        </p:txBody>
      </p:sp>
      <p:pic>
        <p:nvPicPr>
          <p:cNvPr id="3" name="Picture 2" descr="OPSS_logo_Master.t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21835" y="2404898"/>
            <a:ext cx="4572000" cy="975858"/>
          </a:xfrm>
          <a:prstGeom prst="rect">
            <a:avLst/>
          </a:prstGeom>
          <a:effectLst/>
        </p:spPr>
      </p:pic>
    </p:spTree>
    <p:extLst>
      <p:ext uri="{BB962C8B-B14F-4D97-AF65-F5344CB8AC3E}">
        <p14:creationId xmlns:p14="http://schemas.microsoft.com/office/powerpoint/2010/main" val="5922229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Dietary Supplement Basics</a:t>
            </a:r>
            <a:endParaRPr lang="en-US" dirty="0"/>
          </a:p>
        </p:txBody>
      </p:sp>
      <p:sp>
        <p:nvSpPr>
          <p:cNvPr id="7" name="Rectangle 6"/>
          <p:cNvSpPr/>
          <p:nvPr/>
        </p:nvSpPr>
        <p:spPr>
          <a:xfrm>
            <a:off x="490152" y="2700407"/>
            <a:ext cx="5490518" cy="3804118"/>
          </a:xfrm>
          <a:prstGeom prst="rect">
            <a:avLst/>
          </a:prstGeom>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A dietary supplement is: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a vitamin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a mineral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an herb or other botanical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an amino acid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a dietary substance for use by man to supplement the diet by increasing the total dietary intake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or a concentrate, a metabolite, a constituent, or an extract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FDA has </a:t>
            </a:r>
            <a:r>
              <a:rPr kumimoji="0" lang="en-US" sz="1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mn-ea"/>
                <a:cs typeface="+mn-cs"/>
              </a:rPr>
              <a:t>no</a:t>
            </a:r>
            <a:r>
              <a:rPr kumimoji="0" lang="en-US" sz="1800" b="0" i="0" u="none" strike="noStrike" kern="1200" cap="none" spc="0" normalizeH="0" baseline="0" noProof="0" dirty="0">
                <a:ln>
                  <a:noFill/>
                </a:ln>
                <a:solidFill>
                  <a:prstClr val="black"/>
                </a:solidFill>
                <a:effectLst/>
                <a:uLnTx/>
                <a:uFillTx/>
                <a:latin typeface="Arial"/>
                <a:ea typeface="+mn-ea"/>
                <a:cs typeface="+mn-cs"/>
              </a:rPr>
              <a:t> comprehensive list of supplements on the market</a:t>
            </a:r>
          </a:p>
        </p:txBody>
      </p:sp>
      <p:sp>
        <p:nvSpPr>
          <p:cNvPr id="8" name="Rectangle 7"/>
          <p:cNvSpPr/>
          <p:nvPr/>
        </p:nvSpPr>
        <p:spPr>
          <a:xfrm>
            <a:off x="6606746" y="2700407"/>
            <a:ext cx="4971536" cy="341632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FDA responsible for </a:t>
            </a:r>
            <a:r>
              <a:rPr kumimoji="0" lang="en-US" sz="18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mn-ea"/>
                <a:cs typeface="+mn-cs"/>
              </a:rPr>
              <a:t>post market</a:t>
            </a:r>
            <a:r>
              <a:rPr kumimoji="0" lang="en-US" sz="1800" b="0" i="0" u="none" strike="noStrike" kern="1200" cap="none" spc="0" normalizeH="0" baseline="0" noProof="0" dirty="0">
                <a:ln>
                  <a:noFill/>
                </a:ln>
                <a:solidFill>
                  <a:prstClr val="black"/>
                </a:solidFill>
                <a:effectLst/>
                <a:uLnTx/>
                <a:uFillTx/>
                <a:latin typeface="Arial"/>
                <a:ea typeface="+mn-ea"/>
                <a:cs typeface="+mn-cs"/>
              </a:rPr>
              <a:t> surveillance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monitoring </a:t>
            </a:r>
            <a:r>
              <a:rPr kumimoji="0" lang="en-US" sz="1800" b="1" i="0" u="none" strike="noStrike" kern="1200" cap="none" spc="0" normalizeH="0" baseline="0" noProof="0" dirty="0">
                <a:ln>
                  <a:noFill/>
                </a:ln>
                <a:solidFill>
                  <a:prstClr val="black"/>
                </a:solidFill>
                <a:effectLst/>
                <a:uLnTx/>
                <a:uFillTx/>
                <a:latin typeface="Arial"/>
                <a:ea typeface="+mn-ea"/>
                <a:cs typeface="+mn-cs"/>
              </a:rPr>
              <a:t>adverse event reports and consumer complaints*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 Internet </a:t>
            </a:r>
            <a:r>
              <a:rPr kumimoji="0" lang="en-US" sz="1800" b="0" i="0" u="none" strike="noStrike" kern="1200" cap="none" spc="0" normalizeH="0" baseline="0" noProof="0" dirty="0">
                <a:ln>
                  <a:noFill/>
                </a:ln>
                <a:solidFill>
                  <a:prstClr val="black"/>
                </a:solidFill>
                <a:effectLst/>
                <a:uLnTx/>
                <a:uFillTx/>
                <a:latin typeface="Arial"/>
                <a:ea typeface="+mn-ea"/>
                <a:cs typeface="+mn-cs"/>
              </a:rPr>
              <a:t>search for supplements that do not comply with regulations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 Conducting </a:t>
            </a:r>
            <a:r>
              <a:rPr kumimoji="0" lang="en-US" sz="1800" b="0" i="0" u="none" strike="noStrike" kern="1200" cap="none" spc="0" normalizeH="0" baseline="0" noProof="0" dirty="0">
                <a:ln>
                  <a:noFill/>
                </a:ln>
                <a:solidFill>
                  <a:prstClr val="black"/>
                </a:solidFill>
                <a:effectLst/>
                <a:uLnTx/>
                <a:uFillTx/>
                <a:latin typeface="Arial"/>
                <a:ea typeface="+mn-ea"/>
                <a:cs typeface="+mn-cs"/>
              </a:rPr>
              <a:t>onsite inspections of manufacturers’ facilities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-Limited </a:t>
            </a:r>
            <a:r>
              <a:rPr kumimoji="0" lang="en-US" sz="1800" b="0" i="0" u="none" strike="noStrike" kern="1200" cap="none" spc="0" normalizeH="0" baseline="0" noProof="0" dirty="0">
                <a:ln>
                  <a:noFill/>
                </a:ln>
                <a:solidFill>
                  <a:prstClr val="black"/>
                </a:solidFill>
                <a:effectLst/>
                <a:uLnTx/>
                <a:uFillTx/>
                <a:latin typeface="Arial"/>
                <a:ea typeface="+mn-ea"/>
                <a:cs typeface="+mn-cs"/>
              </a:rPr>
              <a:t>surveillance of supplements sold on the Internet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Some claims supported by unreliable sources</a:t>
            </a:r>
          </a:p>
        </p:txBody>
      </p:sp>
    </p:spTree>
    <p:extLst>
      <p:ext uri="{BB962C8B-B14F-4D97-AF65-F5344CB8AC3E}">
        <p14:creationId xmlns:p14="http://schemas.microsoft.com/office/powerpoint/2010/main" val="2891434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634393" y="1487701"/>
            <a:ext cx="5123793" cy="976100"/>
          </a:xfrm>
        </p:spPr>
        <p:txBody>
          <a:bodyPr/>
          <a:lstStyle/>
          <a:p>
            <a:r>
              <a:rPr lang="en-US" dirty="0" smtClean="0"/>
              <a:t>Key Messages</a:t>
            </a:r>
          </a:p>
        </p:txBody>
      </p:sp>
      <p:sp>
        <p:nvSpPr>
          <p:cNvPr id="8195" name="Subtitle 2"/>
          <p:cNvSpPr>
            <a:spLocks noGrp="1"/>
          </p:cNvSpPr>
          <p:nvPr>
            <p:ph idx="1"/>
          </p:nvPr>
        </p:nvSpPr>
        <p:spPr>
          <a:xfrm>
            <a:off x="2349509" y="2692401"/>
            <a:ext cx="7861300" cy="4038599"/>
          </a:xfrm>
        </p:spPr>
        <p:txBody>
          <a:bodyPr numCol="1"/>
          <a:lstStyle/>
          <a:p>
            <a:r>
              <a:rPr lang="en-US" dirty="0" smtClean="0"/>
              <a:t>Food first because supplements: </a:t>
            </a:r>
            <a:endParaRPr lang="en-US" sz="2000" dirty="0"/>
          </a:p>
          <a:p>
            <a:pPr marL="457200" lvl="1" indent="0">
              <a:buNone/>
            </a:pPr>
            <a:endParaRPr lang="en-US" sz="2000" b="1" dirty="0"/>
          </a:p>
          <a:p>
            <a:pPr marL="457200" lvl="1" indent="0">
              <a:buNone/>
            </a:pPr>
            <a:endParaRPr lang="en-US" sz="2000" b="1" dirty="0"/>
          </a:p>
          <a:p>
            <a:pPr marL="457200" lvl="1" indent="0">
              <a:buNone/>
            </a:pPr>
            <a:endParaRPr lang="en-US" sz="2000" b="1" dirty="0"/>
          </a:p>
          <a:p>
            <a:pPr marL="457200" lvl="1" indent="0">
              <a:buNone/>
            </a:pPr>
            <a:endParaRPr lang="en-US" sz="2000" b="1" dirty="0"/>
          </a:p>
          <a:p>
            <a:pPr marL="457200" lvl="1" indent="0">
              <a:buNone/>
            </a:pPr>
            <a:endParaRPr lang="en-US" sz="2400" b="1" dirty="0"/>
          </a:p>
          <a:p>
            <a:r>
              <a:rPr lang="en-US" dirty="0" smtClean="0"/>
              <a:t>Choose wisely: Get the facts first!</a:t>
            </a:r>
          </a:p>
          <a:p>
            <a:pPr lvl="1"/>
            <a:r>
              <a:rPr lang="en-US" sz="2400" dirty="0"/>
              <a:t>Know how to spot red flags</a:t>
            </a:r>
          </a:p>
          <a:p>
            <a:pPr lvl="1"/>
            <a:r>
              <a:rPr lang="en-US" sz="2400" dirty="0"/>
              <a:t>Know what to look for on a label</a:t>
            </a:r>
          </a:p>
        </p:txBody>
      </p:sp>
      <p:sp>
        <p:nvSpPr>
          <p:cNvPr id="4" name="Subtitle 2"/>
          <p:cNvSpPr txBox="1">
            <a:spLocks/>
          </p:cNvSpPr>
          <p:nvPr/>
        </p:nvSpPr>
        <p:spPr bwMode="auto">
          <a:xfrm>
            <a:off x="2468045" y="3291428"/>
            <a:ext cx="7742764" cy="2182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anchor="t" anchorCtr="0" compatLnSpc="1">
            <a:prstTxWarp prst="textNoShape">
              <a:avLst/>
            </a:prstTxWarp>
          </a:bodyPr>
          <a:lstStyle>
            <a:lvl1pPr marL="342900" indent="-342900" algn="l" defTabSz="457200" rtl="0" eaLnBrk="1" fontAlgn="base" hangingPunct="1">
              <a:spcBef>
                <a:spcPct val="20000"/>
              </a:spcBef>
              <a:spcAft>
                <a:spcPct val="0"/>
              </a:spcAft>
              <a:buSzPct val="125000"/>
              <a:buFont typeface="Arial" charset="0"/>
              <a:buChar char="•"/>
              <a:defRPr sz="3000" b="1" kern="1200">
                <a:solidFill>
                  <a:schemeClr val="tx1"/>
                </a:solidFill>
                <a:latin typeface="Arial" pitchFamily="34" charset="0"/>
                <a:ea typeface="+mn-ea"/>
                <a:cs typeface="Arial" pitchFamily="34" charset="0"/>
              </a:defRPr>
            </a:lvl1pPr>
            <a:lvl2pPr marL="800100" indent="-457200" algn="l" defTabSz="457200" rtl="0" eaLnBrk="1" fontAlgn="base" hangingPunct="1">
              <a:spcBef>
                <a:spcPct val="20000"/>
              </a:spcBef>
              <a:spcAft>
                <a:spcPct val="0"/>
              </a:spcAft>
              <a:buSzPct val="125000"/>
              <a:buFont typeface="Wingdings" charset="2"/>
              <a:buChar char="ü"/>
              <a:defRPr sz="2600" kern="1200">
                <a:solidFill>
                  <a:schemeClr val="tx1"/>
                </a:solidFill>
                <a:latin typeface="Arial" pitchFamily="34" charset="0"/>
                <a:ea typeface="+mn-ea"/>
                <a:cs typeface="Arial" pitchFamily="34" charset="0"/>
              </a:defRPr>
            </a:lvl2pPr>
            <a:lvl3pPr marL="1028700" indent="-228600" algn="l" defTabSz="457200" rtl="0" eaLnBrk="1" fontAlgn="base" hangingPunct="1">
              <a:spcBef>
                <a:spcPct val="20000"/>
              </a:spcBef>
              <a:spcAft>
                <a:spcPct val="0"/>
              </a:spcAft>
              <a:buSzPct val="125000"/>
              <a:buFont typeface="Arial" charset="0"/>
              <a:buChar char="•"/>
              <a:defRPr sz="2000" kern="1200">
                <a:solidFill>
                  <a:schemeClr val="tx1"/>
                </a:solidFill>
                <a:latin typeface="Arial" pitchFamily="34" charset="0"/>
                <a:ea typeface="+mn-ea"/>
                <a:cs typeface="Arial" pitchFamily="34" charset="0"/>
              </a:defRPr>
            </a:lvl3pPr>
            <a:lvl4pPr marL="1600200" indent="-228600" algn="l" defTabSz="457200" rtl="0" eaLnBrk="1" fontAlgn="base" hangingPunct="1">
              <a:spcBef>
                <a:spcPct val="20000"/>
              </a:spcBef>
              <a:spcAft>
                <a:spcPct val="0"/>
              </a:spcAft>
              <a:buSzPct val="125000"/>
              <a:buFont typeface="Arial" charset="0"/>
              <a:buChar char="–"/>
              <a:defRPr sz="2000" kern="1200">
                <a:solidFill>
                  <a:schemeClr val="tx1"/>
                </a:solidFill>
                <a:latin typeface="Arial" pitchFamily="34" charset="0"/>
                <a:ea typeface="+mn-ea"/>
                <a:cs typeface="Arial" pitchFamily="34" charset="0"/>
              </a:defRPr>
            </a:lvl4pPr>
            <a:lvl5pPr marL="2057400" indent="-228600" algn="l" defTabSz="457200" rtl="0" eaLnBrk="1" fontAlgn="base" hangingPunct="1">
              <a:spcBef>
                <a:spcPct val="20000"/>
              </a:spcBef>
              <a:spcAft>
                <a:spcPct val="0"/>
              </a:spcAft>
              <a:buSzPct val="125000"/>
              <a:buFont typeface="Arial" charset="0"/>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93700" marR="0" lvl="1" indent="-342900" algn="l" defTabSz="457200" rtl="0" eaLnBrk="1" fontAlgn="base" latinLnBrk="0" hangingPunct="1">
              <a:lnSpc>
                <a:spcPct val="100000"/>
              </a:lnSpc>
              <a:spcBef>
                <a:spcPct val="20000"/>
              </a:spcBef>
              <a:spcAft>
                <a:spcPct val="0"/>
              </a:spcAft>
              <a:buClrTx/>
              <a:buSzPct val="125000"/>
              <a:buFont typeface="Wingdings" charset="2"/>
              <a:buChar char="ü"/>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are not as complete as food</a:t>
            </a:r>
          </a:p>
          <a:p>
            <a:pPr marL="393700" marR="0" lvl="1" indent="-342900" algn="l" defTabSz="457200" rtl="0" eaLnBrk="1" fontAlgn="base" latinLnBrk="0" hangingPunct="1">
              <a:lnSpc>
                <a:spcPct val="100000"/>
              </a:lnSpc>
              <a:spcBef>
                <a:spcPct val="20000"/>
              </a:spcBef>
              <a:spcAft>
                <a:spcPct val="0"/>
              </a:spcAft>
              <a:buClrTx/>
              <a:buSzPct val="125000"/>
              <a:buFont typeface="Wingdings" charset="2"/>
              <a:buChar char="ü"/>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can be more expensive than food</a:t>
            </a:r>
          </a:p>
          <a:p>
            <a:pPr marL="50800" marR="0" lvl="1" indent="0" algn="l" defTabSz="457200" rtl="0" eaLnBrk="1" fontAlgn="base" latinLnBrk="0" hangingPunct="1">
              <a:lnSpc>
                <a:spcPct val="100000"/>
              </a:lnSpc>
              <a:spcBef>
                <a:spcPct val="20000"/>
              </a:spcBef>
              <a:spcAft>
                <a:spcPct val="0"/>
              </a:spcAft>
              <a:buClrTx/>
              <a:buSzPct val="125000"/>
              <a:buFont typeface="Wingdings" charset="2"/>
              <a:buNone/>
              <a:tabLst/>
              <a:defRPr/>
            </a:pPr>
            <a:endParaRPr kumimoji="0" lang="en-US"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93700" marR="0" lvl="1" indent="-342900" algn="l" defTabSz="457200" rtl="0" eaLnBrk="1" fontAlgn="base" latinLnBrk="0" hangingPunct="1">
              <a:lnSpc>
                <a:spcPct val="100000"/>
              </a:lnSpc>
              <a:spcBef>
                <a:spcPct val="20000"/>
              </a:spcBef>
              <a:spcAft>
                <a:spcPct val="0"/>
              </a:spcAft>
              <a:buClrTx/>
              <a:buSzPct val="125000"/>
              <a:buFont typeface="Wingdings" charset="2"/>
              <a:buChar char="ü"/>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can be dangerous  </a:t>
            </a:r>
          </a:p>
          <a:p>
            <a:pPr marL="393700" marR="0" lvl="1" indent="-342900" algn="l" defTabSz="457200" rtl="0" eaLnBrk="1" fontAlgn="base" latinLnBrk="0" hangingPunct="1">
              <a:lnSpc>
                <a:spcPct val="100000"/>
              </a:lnSpc>
              <a:spcBef>
                <a:spcPct val="20000"/>
              </a:spcBef>
              <a:spcAft>
                <a:spcPct val="0"/>
              </a:spcAft>
              <a:buClrTx/>
              <a:buSzPct val="125000"/>
              <a:buFont typeface="Wingdings" charset="2"/>
              <a:buChar char="ü"/>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are </a:t>
            </a:r>
            <a:r>
              <a:rPr kumimoji="0" lang="en-US" sz="2400" b="0" i="0" u="sng" strike="noStrike" kern="1200" cap="none" spc="0" normalizeH="0" baseline="0" noProof="0" dirty="0">
                <a:ln>
                  <a:noFill/>
                </a:ln>
                <a:solidFill>
                  <a:prstClr val="black"/>
                </a:solidFill>
                <a:effectLst/>
                <a:uLnTx/>
                <a:uFillTx/>
                <a:latin typeface="Arial" pitchFamily="34" charset="0"/>
                <a:ea typeface="+mn-ea"/>
                <a:cs typeface="Arial" pitchFamily="34" charset="0"/>
              </a:rPr>
              <a:t>not</a:t>
            </a:r>
            <a:r>
              <a:rPr kumimoji="0" lang="en-US"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FDA-tested or -approved before marketing</a:t>
            </a:r>
          </a:p>
        </p:txBody>
      </p:sp>
    </p:spTree>
    <p:extLst>
      <p:ext uri="{BB962C8B-B14F-4D97-AF65-F5344CB8AC3E}">
        <p14:creationId xmlns:p14="http://schemas.microsoft.com/office/powerpoint/2010/main" val="731202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Pillars of Optimal Health</a:t>
            </a:r>
            <a:endParaRPr lang="en-US" dirty="0"/>
          </a:p>
        </p:txBody>
      </p:sp>
      <p:sp>
        <p:nvSpPr>
          <p:cNvPr id="3" name="Content Placeholder 2"/>
          <p:cNvSpPr>
            <a:spLocks noGrp="1"/>
          </p:cNvSpPr>
          <p:nvPr>
            <p:ph idx="1"/>
          </p:nvPr>
        </p:nvSpPr>
        <p:spPr/>
        <p:txBody>
          <a:bodyPr/>
          <a:lstStyle/>
          <a:p>
            <a:r>
              <a:rPr lang="en-US" dirty="0" smtClean="0"/>
              <a:t>Nutrition</a:t>
            </a:r>
          </a:p>
          <a:p>
            <a:r>
              <a:rPr lang="en-US" dirty="0" smtClean="0"/>
              <a:t>Physical Fitness</a:t>
            </a:r>
          </a:p>
          <a:p>
            <a:r>
              <a:rPr lang="en-US" dirty="0" smtClean="0"/>
              <a:t>Stress Management</a:t>
            </a:r>
          </a:p>
          <a:p>
            <a:r>
              <a:rPr lang="en-US" dirty="0" smtClean="0"/>
              <a:t>Tobacco Cessation</a:t>
            </a:r>
          </a:p>
          <a:p>
            <a:r>
              <a:rPr lang="en-US" dirty="0" smtClean="0"/>
              <a:t>Supplement Safety</a:t>
            </a:r>
            <a:endParaRPr lang="en-US" dirty="0"/>
          </a:p>
        </p:txBody>
      </p:sp>
    </p:spTree>
    <p:extLst>
      <p:ext uri="{BB962C8B-B14F-4D97-AF65-F5344CB8AC3E}">
        <p14:creationId xmlns:p14="http://schemas.microsoft.com/office/powerpoint/2010/main" val="887454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761393" y="1348001"/>
            <a:ext cx="5123793" cy="1143000"/>
          </a:xfrm>
        </p:spPr>
        <p:txBody>
          <a:bodyPr/>
          <a:lstStyle/>
          <a:p>
            <a:r>
              <a:rPr lang="en-US" b="1" dirty="0" smtClean="0">
                <a:latin typeface="Arial" charset="0"/>
                <a:cs typeface="Arial" charset="0"/>
              </a:rPr>
              <a:t>Is it Safe?</a:t>
            </a:r>
          </a:p>
        </p:txBody>
      </p:sp>
      <p:sp>
        <p:nvSpPr>
          <p:cNvPr id="8195" name="Subtitle 2"/>
          <p:cNvSpPr>
            <a:spLocks noGrp="1"/>
          </p:cNvSpPr>
          <p:nvPr>
            <p:ph idx="1"/>
          </p:nvPr>
        </p:nvSpPr>
        <p:spPr>
          <a:xfrm>
            <a:off x="1765300" y="2512570"/>
            <a:ext cx="8737600" cy="3147799"/>
          </a:xfrm>
        </p:spPr>
        <p:txBody>
          <a:bodyPr numCol="1"/>
          <a:lstStyle/>
          <a:p>
            <a:pPr marL="342900" lvl="1" indent="0" algn="ctr">
              <a:spcBef>
                <a:spcPts val="400"/>
              </a:spcBef>
              <a:buNone/>
            </a:pPr>
            <a:r>
              <a:rPr lang="en-US" sz="2700" b="1" spc="-100" dirty="0"/>
              <a:t>Check for:</a:t>
            </a:r>
          </a:p>
          <a:p>
            <a:pPr marL="914400" lvl="2" indent="-287338">
              <a:spcBef>
                <a:spcPts val="400"/>
              </a:spcBef>
              <a:buFont typeface="Wingdings" charset="2"/>
              <a:buChar char="ü"/>
            </a:pPr>
            <a:r>
              <a:rPr lang="en-US" sz="2300" spc="-100" dirty="0"/>
              <a:t> </a:t>
            </a:r>
            <a:r>
              <a:rPr lang="en-US" sz="2400" spc="-100" dirty="0"/>
              <a:t>No ingredients listed as “blends”, “proprietary blends,” or </a:t>
            </a:r>
            <a:br>
              <a:rPr lang="en-US" sz="2400" spc="-100" dirty="0"/>
            </a:br>
            <a:r>
              <a:rPr lang="en-US" sz="2400" spc="-100" dirty="0"/>
              <a:t>“delivery systems”</a:t>
            </a:r>
          </a:p>
          <a:p>
            <a:pPr marL="914400" lvl="2" indent="-287338">
              <a:spcBef>
                <a:spcPts val="400"/>
              </a:spcBef>
              <a:buFont typeface="Wingdings" charset="2"/>
              <a:buChar char="ü"/>
            </a:pPr>
            <a:r>
              <a:rPr lang="en-US" sz="2400" dirty="0"/>
              <a:t> All ingredients have DVs* less than 200%</a:t>
            </a:r>
            <a:endParaRPr lang="en-US" sz="2400" dirty="0">
              <a:solidFill>
                <a:srgbClr val="000000"/>
              </a:solidFill>
              <a:latin typeface="Arial" charset="0"/>
              <a:cs typeface="Arial" charset="0"/>
            </a:endParaRPr>
          </a:p>
          <a:p>
            <a:pPr marL="914400" lvl="2" indent="-287338">
              <a:spcBef>
                <a:spcPts val="400"/>
              </a:spcBef>
              <a:buFont typeface="Wingdings" charset="2"/>
              <a:buChar char="ü"/>
            </a:pPr>
            <a:r>
              <a:rPr lang="en-US" sz="2400" spc="-100" dirty="0">
                <a:solidFill>
                  <a:srgbClr val="000000"/>
                </a:solidFill>
                <a:latin typeface="Arial" charset="0"/>
                <a:cs typeface="Arial" charset="0"/>
              </a:rPr>
              <a:t> No caffeine or caffeine limited to &lt;200 mg/serving/day </a:t>
            </a:r>
          </a:p>
          <a:p>
            <a:pPr marL="914400" lvl="2" indent="-287338">
              <a:spcBef>
                <a:spcPts val="400"/>
              </a:spcBef>
              <a:buFont typeface="Wingdings" charset="2"/>
              <a:buChar char="ü"/>
            </a:pPr>
            <a:r>
              <a:rPr lang="en-US" sz="2400" dirty="0">
                <a:solidFill>
                  <a:srgbClr val="000000"/>
                </a:solidFill>
                <a:latin typeface="Arial" charset="0"/>
                <a:cs typeface="Arial" charset="0"/>
              </a:rPr>
              <a:t> Third-party certified/verified</a:t>
            </a:r>
          </a:p>
          <a:p>
            <a:pPr lvl="1">
              <a:buNone/>
            </a:pPr>
            <a:endParaRPr lang="en-US" dirty="0" smtClean="0"/>
          </a:p>
        </p:txBody>
      </p:sp>
      <p:pic>
        <p:nvPicPr>
          <p:cNvPr id="5" name="Picture 6"/>
          <p:cNvPicPr>
            <a:picLocks noChangeAspect="1"/>
          </p:cNvPicPr>
          <p:nvPr/>
        </p:nvPicPr>
        <p:blipFill>
          <a:blip r:embed="rId3"/>
          <a:srcRect/>
          <a:stretch>
            <a:fillRect/>
          </a:stretch>
        </p:blipFill>
        <p:spPr bwMode="auto">
          <a:xfrm>
            <a:off x="3761393" y="5473700"/>
            <a:ext cx="4889997" cy="1201606"/>
          </a:xfrm>
          <a:prstGeom prst="rect">
            <a:avLst/>
          </a:prstGeom>
          <a:noFill/>
          <a:ln w="9525">
            <a:noFill/>
            <a:miter lim="800000"/>
            <a:headEnd/>
            <a:tailEnd/>
          </a:ln>
        </p:spPr>
      </p:pic>
    </p:spTree>
    <p:extLst>
      <p:ext uri="{BB962C8B-B14F-4D97-AF65-F5344CB8AC3E}">
        <p14:creationId xmlns:p14="http://schemas.microsoft.com/office/powerpoint/2010/main" val="15150268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436" y="1430129"/>
            <a:ext cx="7041935" cy="5035958"/>
          </a:xfrm>
        </p:spPr>
        <p:txBody>
          <a:bodyPr vert="horz"/>
          <a:lstStyle/>
          <a:p>
            <a:r>
              <a:rPr lang="en-US" dirty="0" smtClean="0"/>
              <a:t>Supplement </a:t>
            </a:r>
            <a:br>
              <a:rPr lang="en-US" dirty="0" smtClean="0"/>
            </a:br>
            <a:r>
              <a:rPr lang="en-US" dirty="0" smtClean="0"/>
              <a:t>Stacking</a:t>
            </a:r>
            <a:endParaRPr lang="en-US" dirty="0"/>
          </a:p>
        </p:txBody>
      </p:sp>
      <p:sp>
        <p:nvSpPr>
          <p:cNvPr id="5" name="Content Placeholder 4"/>
          <p:cNvSpPr>
            <a:spLocks noGrp="1"/>
          </p:cNvSpPr>
          <p:nvPr>
            <p:ph sz="half" idx="1"/>
          </p:nvPr>
        </p:nvSpPr>
        <p:spPr>
          <a:xfrm>
            <a:off x="3899638" y="2102559"/>
            <a:ext cx="4191000" cy="4953000"/>
          </a:xfrm>
        </p:spPr>
        <p:txBody>
          <a:bodyPr>
            <a:normAutofit/>
          </a:bodyPr>
          <a:lstStyle/>
          <a:p>
            <a:pPr>
              <a:lnSpc>
                <a:spcPct val="90000"/>
              </a:lnSpc>
            </a:pPr>
            <a:r>
              <a:rPr lang="en-US" sz="1800" dirty="0"/>
              <a:t>Additive or 1+1=2</a:t>
            </a:r>
          </a:p>
          <a:p>
            <a:pPr lvl="1">
              <a:lnSpc>
                <a:spcPct val="90000"/>
              </a:lnSpc>
            </a:pPr>
            <a:r>
              <a:rPr lang="en-US" sz="1800" dirty="0"/>
              <a:t>When two supplements are combined so the effect = DS1 + DS2 (Calcium and Vitamin D)</a:t>
            </a:r>
          </a:p>
          <a:p>
            <a:pPr>
              <a:lnSpc>
                <a:spcPct val="90000"/>
              </a:lnSpc>
            </a:pPr>
            <a:r>
              <a:rPr lang="en-US" sz="1800" dirty="0"/>
              <a:t>Antagonize or 1+1=0</a:t>
            </a:r>
          </a:p>
          <a:p>
            <a:pPr lvl="1">
              <a:lnSpc>
                <a:spcPct val="90000"/>
              </a:lnSpc>
            </a:pPr>
            <a:r>
              <a:rPr lang="en-US" sz="1800" dirty="0"/>
              <a:t>When one supplement negates the effects so DS1 + DS2 = 0 (Creatine and Caffeine)</a:t>
            </a:r>
          </a:p>
          <a:p>
            <a:pPr>
              <a:lnSpc>
                <a:spcPct val="90000"/>
              </a:lnSpc>
            </a:pPr>
            <a:r>
              <a:rPr lang="en-US" sz="1800" dirty="0"/>
              <a:t>Synergize or 1+1=3</a:t>
            </a:r>
          </a:p>
          <a:p>
            <a:pPr lvl="1">
              <a:lnSpc>
                <a:spcPct val="90000"/>
              </a:lnSpc>
            </a:pPr>
            <a:r>
              <a:rPr lang="en-US" sz="1800" dirty="0"/>
              <a:t>When two supplements are combined so the effect &gt; DS1 + DS2 (Coenzyme Q10 and fat)</a:t>
            </a:r>
          </a:p>
          <a:p>
            <a:pPr>
              <a:lnSpc>
                <a:spcPct val="90000"/>
              </a:lnSpc>
            </a:pPr>
            <a:r>
              <a:rPr lang="en-US" sz="1800" dirty="0"/>
              <a:t>Potentiate or 1+1 = 10</a:t>
            </a:r>
          </a:p>
          <a:p>
            <a:pPr lvl="1">
              <a:lnSpc>
                <a:spcPct val="90000"/>
              </a:lnSpc>
            </a:pPr>
            <a:r>
              <a:rPr lang="en-US" sz="1800" dirty="0"/>
              <a:t>Similar to synergism, but to a greater degree</a:t>
            </a:r>
            <a:r>
              <a:rPr lang="en-US" sz="1800" dirty="0" smtClean="0"/>
              <a:t> (Caffeine and ginseng)</a:t>
            </a:r>
          </a:p>
        </p:txBody>
      </p:sp>
      <p:grpSp>
        <p:nvGrpSpPr>
          <p:cNvPr id="3" name="Content Placeholder 13"/>
          <p:cNvGrpSpPr>
            <a:grpSpLocks noGrp="1"/>
          </p:cNvGrpSpPr>
          <p:nvPr/>
        </p:nvGrpSpPr>
        <p:grpSpPr bwMode="auto">
          <a:xfrm>
            <a:off x="8465907" y="2668481"/>
            <a:ext cx="2772524" cy="3481692"/>
            <a:chOff x="40" y="-263"/>
            <a:chExt cx="2113" cy="2400"/>
          </a:xfrm>
        </p:grpSpPr>
        <p:sp>
          <p:nvSpPr>
            <p:cNvPr id="15" name="AutoShape 6"/>
            <p:cNvSpPr>
              <a:spLocks noChangeArrowheads="1"/>
            </p:cNvSpPr>
            <p:nvPr/>
          </p:nvSpPr>
          <p:spPr bwMode="auto">
            <a:xfrm>
              <a:off x="40" y="-263"/>
              <a:ext cx="2113" cy="2400"/>
            </a:xfrm>
            <a:prstGeom prst="triangle">
              <a:avLst>
                <a:gd name="adj" fmla="val 50000"/>
              </a:avLst>
            </a:prstGeom>
            <a:solidFill>
              <a:schemeClr val="hlink"/>
            </a:solidFill>
            <a:ln w="2857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AutoShape 7"/>
            <p:cNvSpPr>
              <a:spLocks noChangeArrowheads="1"/>
            </p:cNvSpPr>
            <p:nvPr/>
          </p:nvSpPr>
          <p:spPr bwMode="auto">
            <a:xfrm>
              <a:off x="383" y="92"/>
              <a:ext cx="1537" cy="1537"/>
            </a:xfrm>
            <a:prstGeom prst="triangle">
              <a:avLst>
                <a:gd name="adj" fmla="val 50000"/>
              </a:avLst>
            </a:prstGeom>
            <a:solidFill>
              <a:srgbClr val="B2BEF2"/>
            </a:solidFill>
            <a:ln w="2857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AutoShape 8"/>
            <p:cNvSpPr>
              <a:spLocks noChangeArrowheads="1"/>
            </p:cNvSpPr>
            <p:nvPr/>
          </p:nvSpPr>
          <p:spPr bwMode="auto">
            <a:xfrm>
              <a:off x="672" y="92"/>
              <a:ext cx="962" cy="962"/>
            </a:xfrm>
            <a:prstGeom prst="triangle">
              <a:avLst>
                <a:gd name="adj" fmla="val 50000"/>
              </a:avLst>
            </a:prstGeom>
            <a:solidFill>
              <a:srgbClr val="FF4B7C"/>
            </a:solidFill>
            <a:ln w="2857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Text Box 9"/>
            <p:cNvSpPr txBox="1">
              <a:spLocks noChangeArrowheads="1"/>
            </p:cNvSpPr>
            <p:nvPr/>
          </p:nvSpPr>
          <p:spPr bwMode="auto">
            <a:xfrm>
              <a:off x="927" y="1772"/>
              <a:ext cx="466" cy="245"/>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Caffeine</a:t>
              </a:r>
              <a:br>
                <a:rPr kumimoji="0" lang="en-US" sz="1400" b="1" i="0" u="none" strike="noStrike" kern="1200" cap="none" spc="0" normalizeH="0" baseline="0" noProof="0" dirty="0">
                  <a:ln>
                    <a:noFill/>
                  </a:ln>
                  <a:solidFill>
                    <a:prstClr val="white"/>
                  </a:solidFill>
                  <a:effectLst/>
                  <a:uLnTx/>
                  <a:uFillTx/>
                  <a:latin typeface="Arial"/>
                  <a:ea typeface="+mn-ea"/>
                  <a:cs typeface="+mn-cs"/>
                </a:rPr>
              </a:br>
              <a:r>
                <a:rPr kumimoji="0" lang="en-US" sz="1400" b="1" i="0" u="none" strike="noStrike" kern="1200" cap="none" spc="0" normalizeH="0" baseline="0" noProof="0" dirty="0">
                  <a:ln>
                    <a:noFill/>
                  </a:ln>
                  <a:solidFill>
                    <a:prstClr val="white"/>
                  </a:solidFill>
                  <a:effectLst/>
                  <a:uLnTx/>
                  <a:uFillTx/>
                  <a:latin typeface="Arial"/>
                  <a:ea typeface="+mn-ea"/>
                  <a:cs typeface="+mn-cs"/>
                </a:rPr>
                <a:t>200 mg</a:t>
              </a:r>
            </a:p>
          </p:txBody>
        </p:sp>
        <p:sp>
          <p:nvSpPr>
            <p:cNvPr id="19" name="Text Box 10"/>
            <p:cNvSpPr txBox="1">
              <a:spLocks noChangeArrowheads="1"/>
            </p:cNvSpPr>
            <p:nvPr/>
          </p:nvSpPr>
          <p:spPr bwMode="auto">
            <a:xfrm>
              <a:off x="858" y="591"/>
              <a:ext cx="607" cy="346"/>
            </a:xfrm>
            <a:prstGeom prst="rect">
              <a:avLst/>
            </a:prstGeom>
            <a:noFill/>
            <a:ln w="9525">
              <a:noFill/>
              <a:miter lim="800000"/>
              <a:headEnd/>
              <a:tailEnd/>
            </a:ln>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a:ea typeface="+mn-ea"/>
                  <a:cs typeface="+mn-cs"/>
                </a:rPr>
                <a:t>Ephedra/</a:t>
              </a:r>
              <a:br>
                <a:rPr kumimoji="0" lang="en-US" sz="1400" b="1" i="0" u="none" strike="noStrike" kern="1200" cap="none" spc="0" normalizeH="0" baseline="0" noProof="0">
                  <a:ln>
                    <a:noFill/>
                  </a:ln>
                  <a:solidFill>
                    <a:prstClr val="white"/>
                  </a:solidFill>
                  <a:effectLst/>
                  <a:uLnTx/>
                  <a:uFillTx/>
                  <a:latin typeface="Arial"/>
                  <a:ea typeface="+mn-ea"/>
                  <a:cs typeface="+mn-cs"/>
                </a:rPr>
              </a:br>
              <a:r>
                <a:rPr kumimoji="0" lang="en-US" sz="1400" b="1" i="0" u="none" strike="noStrike" kern="1200" cap="none" spc="0" normalizeH="0" baseline="0" noProof="0">
                  <a:ln>
                    <a:noFill/>
                  </a:ln>
                  <a:solidFill>
                    <a:prstClr val="white"/>
                  </a:solidFill>
                  <a:effectLst/>
                  <a:uLnTx/>
                  <a:uFillTx/>
                  <a:latin typeface="Arial"/>
                  <a:ea typeface="+mn-ea"/>
                  <a:cs typeface="+mn-cs"/>
                </a:rPr>
                <a:t>Synephrine</a:t>
              </a:r>
              <a:br>
                <a:rPr kumimoji="0" lang="en-US" sz="1400" b="1" i="0" u="none" strike="noStrike" kern="1200" cap="none" spc="0" normalizeH="0" baseline="0" noProof="0">
                  <a:ln>
                    <a:noFill/>
                  </a:ln>
                  <a:solidFill>
                    <a:prstClr val="white"/>
                  </a:solidFill>
                  <a:effectLst/>
                  <a:uLnTx/>
                  <a:uFillTx/>
                  <a:latin typeface="Arial"/>
                  <a:ea typeface="+mn-ea"/>
                  <a:cs typeface="+mn-cs"/>
                </a:rPr>
              </a:br>
              <a:r>
                <a:rPr kumimoji="0" lang="en-US" sz="1400" b="1" i="0" u="none" strike="noStrike" kern="1200" cap="none" spc="0" normalizeH="0" baseline="0" noProof="0">
                  <a:ln>
                    <a:noFill/>
                  </a:ln>
                  <a:solidFill>
                    <a:prstClr val="white"/>
                  </a:solidFill>
                  <a:effectLst/>
                  <a:uLnTx/>
                  <a:uFillTx/>
                  <a:latin typeface="Arial"/>
                  <a:ea typeface="+mn-ea"/>
                  <a:cs typeface="+mn-cs"/>
                </a:rPr>
                <a:t>20 - 25 mg</a:t>
              </a:r>
              <a:endParaRPr kumimoji="0" lang="en-US" sz="1400" b="0" i="0" u="none" strike="noStrike" kern="1200" cap="none" spc="0" normalizeH="0" baseline="0" noProof="0">
                <a:ln>
                  <a:noFill/>
                </a:ln>
                <a:solidFill>
                  <a:prstClr val="black"/>
                </a:solidFill>
                <a:effectLst/>
                <a:uLnTx/>
                <a:uFillTx/>
                <a:latin typeface="Arial"/>
                <a:ea typeface="+mn-ea"/>
                <a:cs typeface="+mn-cs"/>
              </a:endParaRPr>
            </a:p>
          </p:txBody>
        </p:sp>
        <p:sp>
          <p:nvSpPr>
            <p:cNvPr id="20" name="Text Box 11"/>
            <p:cNvSpPr txBox="1">
              <a:spLocks noChangeArrowheads="1"/>
            </p:cNvSpPr>
            <p:nvPr/>
          </p:nvSpPr>
          <p:spPr bwMode="auto">
            <a:xfrm>
              <a:off x="951" y="1196"/>
              <a:ext cx="420" cy="245"/>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Aspirin</a:t>
              </a:r>
              <a:br>
                <a:rPr kumimoji="0" lang="en-US" sz="1400" b="1" i="0" u="none" strike="noStrike" kern="1200" cap="none" spc="0" normalizeH="0" baseline="0" noProof="0" dirty="0">
                  <a:ln>
                    <a:noFill/>
                  </a:ln>
                  <a:solidFill>
                    <a:prstClr val="white"/>
                  </a:solidFill>
                  <a:effectLst/>
                  <a:uLnTx/>
                  <a:uFillTx/>
                  <a:latin typeface="Arial"/>
                  <a:ea typeface="+mn-ea"/>
                  <a:cs typeface="+mn-cs"/>
                </a:rPr>
              </a:br>
              <a:r>
                <a:rPr kumimoji="0" lang="en-US" sz="1400" b="1" i="0" u="none" strike="noStrike" kern="1200" cap="none" spc="0" normalizeH="0" baseline="0" noProof="0" dirty="0">
                  <a:ln>
                    <a:noFill/>
                  </a:ln>
                  <a:solidFill>
                    <a:prstClr val="white"/>
                  </a:solidFill>
                  <a:effectLst/>
                  <a:uLnTx/>
                  <a:uFillTx/>
                  <a:latin typeface="Arial"/>
                  <a:ea typeface="+mn-ea"/>
                  <a:cs typeface="+mn-cs"/>
                </a:rPr>
                <a:t>80 mg</a:t>
              </a: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p:txBody>
        </p:sp>
      </p:grpSp>
      <p:sp>
        <p:nvSpPr>
          <p:cNvPr id="11" name="&quot;No&quot; Symbol 10"/>
          <p:cNvSpPr/>
          <p:nvPr/>
        </p:nvSpPr>
        <p:spPr>
          <a:xfrm>
            <a:off x="8252787" y="2702048"/>
            <a:ext cx="3446695" cy="3764039"/>
          </a:xfrm>
          <a:prstGeom prst="noSmoking">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14852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Drinks</a:t>
            </a:r>
            <a:endParaRPr lang="en-US" dirty="0"/>
          </a:p>
        </p:txBody>
      </p:sp>
      <p:pic>
        <p:nvPicPr>
          <p:cNvPr id="4" name="Picture 3" descr="energy-drinks.jpg"/>
          <p:cNvPicPr>
            <a:picLocks noChangeAspect="1"/>
          </p:cNvPicPr>
          <p:nvPr/>
        </p:nvPicPr>
        <p:blipFill>
          <a:blip r:embed="rId3" cstate="print">
            <a:clrChange>
              <a:clrFrom>
                <a:srgbClr val="FFFFFF"/>
              </a:clrFrom>
              <a:clrTo>
                <a:srgbClr val="FFFFFF">
                  <a:alpha val="0"/>
                </a:srgbClr>
              </a:clrTo>
            </a:clrChange>
          </a:blip>
          <a:stretch>
            <a:fillRect/>
          </a:stretch>
        </p:blipFill>
        <p:spPr>
          <a:xfrm>
            <a:off x="275968" y="5221501"/>
            <a:ext cx="2771775" cy="1577392"/>
          </a:xfrm>
          <a:prstGeom prst="rect">
            <a:avLst/>
          </a:prstGeom>
        </p:spPr>
      </p:pic>
      <p:pic>
        <p:nvPicPr>
          <p:cNvPr id="5" name="Picture 4" descr="energy-drinks.jpg"/>
          <p:cNvPicPr>
            <a:picLocks noChangeAspect="1"/>
          </p:cNvPicPr>
          <p:nvPr/>
        </p:nvPicPr>
        <p:blipFill>
          <a:blip r:embed="rId3" cstate="print">
            <a:clrChange>
              <a:clrFrom>
                <a:srgbClr val="FFFFFF"/>
              </a:clrFrom>
              <a:clrTo>
                <a:srgbClr val="FFFFFF">
                  <a:alpha val="0"/>
                </a:srgbClr>
              </a:clrTo>
            </a:clrChange>
          </a:blip>
          <a:stretch>
            <a:fillRect/>
          </a:stretch>
        </p:blipFill>
        <p:spPr>
          <a:xfrm>
            <a:off x="8950947" y="5280608"/>
            <a:ext cx="2771775" cy="1577392"/>
          </a:xfrm>
          <a:prstGeom prst="rect">
            <a:avLst/>
          </a:prstGeom>
        </p:spPr>
      </p:pic>
      <p:sp>
        <p:nvSpPr>
          <p:cNvPr id="7" name="Content Placeholder 6"/>
          <p:cNvSpPr>
            <a:spLocks noGrp="1"/>
          </p:cNvSpPr>
          <p:nvPr>
            <p:ph idx="1"/>
          </p:nvPr>
        </p:nvSpPr>
        <p:spPr>
          <a:xfrm>
            <a:off x="3365156" y="2783101"/>
            <a:ext cx="8229600" cy="4876800"/>
          </a:xfrm>
        </p:spPr>
        <p:txBody>
          <a:bodyPr>
            <a:normAutofit/>
          </a:bodyPr>
          <a:lstStyle/>
          <a:p>
            <a:r>
              <a:rPr lang="en-US" sz="1800" dirty="0" smtClean="0"/>
              <a:t>Term created by beverage companies</a:t>
            </a:r>
          </a:p>
          <a:p>
            <a:r>
              <a:rPr lang="en-US" sz="1800" dirty="0" smtClean="0"/>
              <a:t>Limited research on safety and efficacy</a:t>
            </a:r>
          </a:p>
          <a:p>
            <a:r>
              <a:rPr lang="en-US" sz="1800" dirty="0" smtClean="0"/>
              <a:t>Single serving usually = 72-150mg of caffeine</a:t>
            </a:r>
          </a:p>
          <a:p>
            <a:r>
              <a:rPr lang="en-US" sz="1800" dirty="0" smtClean="0"/>
              <a:t>How many servings in typical can/bottle?</a:t>
            </a:r>
          </a:p>
          <a:p>
            <a:r>
              <a:rPr lang="en-US" sz="1800" dirty="0" smtClean="0"/>
              <a:t>1g of </a:t>
            </a:r>
            <a:r>
              <a:rPr lang="en-US" sz="1800" dirty="0" err="1" smtClean="0"/>
              <a:t>guarana</a:t>
            </a:r>
            <a:r>
              <a:rPr lang="en-US" sz="1800" dirty="0" smtClean="0"/>
              <a:t> = 40mg of caffeine</a:t>
            </a:r>
          </a:p>
          <a:p>
            <a:r>
              <a:rPr lang="en-US" sz="1800" dirty="0" smtClean="0"/>
              <a:t>Beware of added sugar</a:t>
            </a:r>
          </a:p>
          <a:p>
            <a:pPr lvl="1"/>
            <a:r>
              <a:rPr lang="en-US" sz="1800" dirty="0" smtClean="0"/>
              <a:t>4g of sugar on food label =  1 tsp of white sugar</a:t>
            </a:r>
          </a:p>
          <a:p>
            <a:pPr lvl="1"/>
            <a:r>
              <a:rPr lang="en-US" sz="1800" dirty="0" smtClean="0"/>
              <a:t>Empty calories!</a:t>
            </a:r>
          </a:p>
          <a:p>
            <a:endParaRPr lang="en-US" dirty="0" smtClean="0"/>
          </a:p>
          <a:p>
            <a:endParaRPr lang="en-US" dirty="0" smtClean="0"/>
          </a:p>
          <a:p>
            <a:endParaRPr lang="en-US" dirty="0"/>
          </a:p>
        </p:txBody>
      </p:sp>
    </p:spTree>
    <p:extLst>
      <p:ext uri="{BB962C8B-B14F-4D97-AF65-F5344CB8AC3E}">
        <p14:creationId xmlns:p14="http://schemas.microsoft.com/office/powerpoint/2010/main" val="719556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Utilizing Your Resources At GAFB</a:t>
            </a:r>
            <a:endParaRPr lang="en-US" dirty="0"/>
          </a:p>
        </p:txBody>
      </p:sp>
      <p:sp>
        <p:nvSpPr>
          <p:cNvPr id="3" name="Content Placeholder 2"/>
          <p:cNvSpPr>
            <a:spLocks noGrp="1"/>
          </p:cNvSpPr>
          <p:nvPr>
            <p:ph idx="1"/>
          </p:nvPr>
        </p:nvSpPr>
        <p:spPr/>
        <p:txBody>
          <a:bodyPr/>
          <a:lstStyle/>
          <a:p>
            <a:r>
              <a:rPr lang="en-US" dirty="0" smtClean="0"/>
              <a:t>Fitness Gyms (Mathis &amp; </a:t>
            </a:r>
            <a:r>
              <a:rPr lang="en-US" dirty="0" err="1" smtClean="0"/>
              <a:t>Carswell</a:t>
            </a:r>
            <a:r>
              <a:rPr lang="en-US" dirty="0" smtClean="0"/>
              <a:t>)</a:t>
            </a:r>
          </a:p>
          <a:p>
            <a:pPr lvl="1"/>
            <a:r>
              <a:rPr lang="en-US" dirty="0" smtClean="0"/>
              <a:t>FREE Classes!!! </a:t>
            </a:r>
            <a:endParaRPr lang="en-US" dirty="0"/>
          </a:p>
          <a:p>
            <a:pPr lvl="2"/>
            <a:r>
              <a:rPr lang="en-US" dirty="0" smtClean="0"/>
              <a:t>Circuit (M-F @ </a:t>
            </a:r>
            <a:r>
              <a:rPr lang="en-US" dirty="0" err="1" smtClean="0"/>
              <a:t>Carswell</a:t>
            </a:r>
            <a:r>
              <a:rPr lang="en-US" dirty="0" smtClean="0"/>
              <a:t>)</a:t>
            </a:r>
          </a:p>
          <a:p>
            <a:pPr lvl="2"/>
            <a:r>
              <a:rPr lang="en-US" dirty="0" smtClean="0"/>
              <a:t>Yoga (</a:t>
            </a:r>
            <a:r>
              <a:rPr lang="en-US" dirty="0" err="1" smtClean="0"/>
              <a:t>T,R,Sat</a:t>
            </a:r>
            <a:r>
              <a:rPr lang="en-US" dirty="0" smtClean="0"/>
              <a:t>) </a:t>
            </a:r>
            <a:r>
              <a:rPr lang="en-US" dirty="0" err="1" smtClean="0"/>
              <a:t>Carswell</a:t>
            </a:r>
            <a:r>
              <a:rPr lang="en-US" dirty="0" smtClean="0"/>
              <a:t> &amp; Mathis</a:t>
            </a:r>
          </a:p>
          <a:p>
            <a:pPr lvl="2"/>
            <a:r>
              <a:rPr lang="en-US" dirty="0" smtClean="0"/>
              <a:t>Zumba (M,W @ Mathis/T,R @ </a:t>
            </a:r>
            <a:r>
              <a:rPr lang="en-US" dirty="0" err="1" smtClean="0"/>
              <a:t>Carswell</a:t>
            </a:r>
            <a:r>
              <a:rPr lang="en-US" dirty="0" smtClean="0"/>
              <a:t>)</a:t>
            </a:r>
          </a:p>
          <a:p>
            <a:pPr lvl="2"/>
            <a:r>
              <a:rPr lang="en-US" dirty="0" smtClean="0"/>
              <a:t>Power Abs (T,R @ </a:t>
            </a:r>
            <a:r>
              <a:rPr lang="en-US" dirty="0" err="1" smtClean="0"/>
              <a:t>Carswell</a:t>
            </a:r>
            <a:r>
              <a:rPr lang="en-US" dirty="0" smtClean="0"/>
              <a:t>)</a:t>
            </a:r>
          </a:p>
          <a:p>
            <a:pPr lvl="2"/>
            <a:r>
              <a:rPr lang="en-US" dirty="0" err="1" smtClean="0"/>
              <a:t>Juijitsu</a:t>
            </a:r>
            <a:r>
              <a:rPr lang="en-US" dirty="0" smtClean="0"/>
              <a:t> (T,W @ Mathis)</a:t>
            </a:r>
          </a:p>
          <a:p>
            <a:pPr lvl="2"/>
            <a:r>
              <a:rPr lang="en-US" dirty="0" smtClean="0"/>
              <a:t>Cycling (T,R @ Mathis)</a:t>
            </a:r>
          </a:p>
          <a:p>
            <a:pPr lvl="2"/>
            <a:r>
              <a:rPr lang="en-US" dirty="0" smtClean="0"/>
              <a:t>FIP (PT Failures @ Mathis)/FAC Personal Training Sessions</a:t>
            </a:r>
          </a:p>
          <a:p>
            <a:pPr lvl="2"/>
            <a:r>
              <a:rPr lang="en-US" dirty="0" smtClean="0"/>
              <a:t>Alpha Warrior Rig certification</a:t>
            </a:r>
          </a:p>
          <a:p>
            <a:pPr lvl="2"/>
            <a:r>
              <a:rPr lang="en-US" dirty="0" smtClean="0"/>
              <a:t>Intermural Sports, 5Ks, </a:t>
            </a:r>
            <a:r>
              <a:rPr lang="en-US" dirty="0" err="1" smtClean="0"/>
              <a:t>Triathalon</a:t>
            </a:r>
            <a:r>
              <a:rPr lang="en-US" dirty="0" smtClean="0"/>
              <a:t> throughout the year</a:t>
            </a:r>
          </a:p>
          <a:p>
            <a:pPr lvl="1"/>
            <a:r>
              <a:rPr lang="en-US" dirty="0" smtClean="0"/>
              <a:t>FREE Access to the </a:t>
            </a:r>
            <a:r>
              <a:rPr lang="en-US" dirty="0" err="1" smtClean="0"/>
              <a:t>McGarr</a:t>
            </a:r>
            <a:r>
              <a:rPr lang="en-US" dirty="0" smtClean="0"/>
              <a:t> Pool!!!</a:t>
            </a:r>
          </a:p>
        </p:txBody>
      </p:sp>
    </p:spTree>
    <p:extLst>
      <p:ext uri="{BB962C8B-B14F-4D97-AF65-F5344CB8AC3E}">
        <p14:creationId xmlns:p14="http://schemas.microsoft.com/office/powerpoint/2010/main" val="408232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Utilizing </a:t>
            </a:r>
            <a:r>
              <a:rPr lang="en-US" dirty="0"/>
              <a:t>Your Resources At GAFB</a:t>
            </a:r>
          </a:p>
        </p:txBody>
      </p:sp>
      <p:sp>
        <p:nvSpPr>
          <p:cNvPr id="3" name="Content Placeholder 2"/>
          <p:cNvSpPr>
            <a:spLocks noGrp="1"/>
          </p:cNvSpPr>
          <p:nvPr>
            <p:ph idx="1"/>
          </p:nvPr>
        </p:nvSpPr>
        <p:spPr/>
        <p:txBody>
          <a:bodyPr/>
          <a:lstStyle/>
          <a:p>
            <a:r>
              <a:rPr lang="en-US" dirty="0" smtClean="0"/>
              <a:t>Health Promotions Programs……ALL FREE!!!</a:t>
            </a:r>
          </a:p>
          <a:p>
            <a:pPr lvl="1"/>
            <a:r>
              <a:rPr lang="en-US" dirty="0" err="1" smtClean="0"/>
              <a:t>BodPod</a:t>
            </a:r>
            <a:r>
              <a:rPr lang="en-US" dirty="0" smtClean="0"/>
              <a:t> (by appt. only)</a:t>
            </a:r>
          </a:p>
          <a:p>
            <a:pPr lvl="1"/>
            <a:r>
              <a:rPr lang="en-US" dirty="0" smtClean="0"/>
              <a:t>Running Clinic (by appt. only)</a:t>
            </a:r>
          </a:p>
          <a:p>
            <a:pPr lvl="1"/>
            <a:r>
              <a:rPr lang="en-US" dirty="0" smtClean="0"/>
              <a:t>SAVOR Food Demo every 4</a:t>
            </a:r>
            <a:r>
              <a:rPr lang="en-US" baseline="30000" dirty="0" smtClean="0"/>
              <a:t>th</a:t>
            </a:r>
            <a:r>
              <a:rPr lang="en-US" dirty="0" smtClean="0"/>
              <a:t> Tuesday</a:t>
            </a:r>
          </a:p>
          <a:p>
            <a:pPr lvl="1"/>
            <a:r>
              <a:rPr lang="en-US" dirty="0" smtClean="0"/>
              <a:t>Sleep Hygiene Classes</a:t>
            </a:r>
          </a:p>
          <a:p>
            <a:pPr lvl="1"/>
            <a:r>
              <a:rPr lang="en-US" dirty="0" smtClean="0"/>
              <a:t>Stress Management Classes</a:t>
            </a:r>
          </a:p>
          <a:p>
            <a:pPr lvl="1"/>
            <a:r>
              <a:rPr lang="en-US" dirty="0" smtClean="0"/>
              <a:t>Health Challenges throughout the year</a:t>
            </a:r>
          </a:p>
          <a:p>
            <a:endParaRPr lang="en-US" dirty="0"/>
          </a:p>
          <a:p>
            <a:r>
              <a:rPr lang="en-US" dirty="0" smtClean="0"/>
              <a:t>Contact Elizabeth </a:t>
            </a:r>
            <a:r>
              <a:rPr lang="en-US" dirty="0" err="1" smtClean="0"/>
              <a:t>Burmeister,</a:t>
            </a:r>
            <a:r>
              <a:rPr lang="en-US" dirty="0" smtClean="0"/>
              <a:t> Health Promotions Coordinator to set up an appointment</a:t>
            </a:r>
          </a:p>
          <a:p>
            <a:pPr lvl="1"/>
            <a:endParaRPr lang="en-US" dirty="0" smtClean="0"/>
          </a:p>
          <a:p>
            <a:pPr lvl="1"/>
            <a:endParaRPr lang="en-US" dirty="0"/>
          </a:p>
        </p:txBody>
      </p:sp>
    </p:spTree>
    <p:extLst>
      <p:ext uri="{BB962C8B-B14F-4D97-AF65-F5344CB8AC3E}">
        <p14:creationId xmlns:p14="http://schemas.microsoft.com/office/powerpoint/2010/main" val="3576784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Firefighter Health</a:t>
            </a:r>
            <a:endParaRPr lang="en-US" dirty="0"/>
          </a:p>
        </p:txBody>
      </p:sp>
      <p:sp>
        <p:nvSpPr>
          <p:cNvPr id="3" name="Content Placeholder 2"/>
          <p:cNvSpPr>
            <a:spLocks noGrp="1"/>
          </p:cNvSpPr>
          <p:nvPr>
            <p:ph idx="1"/>
          </p:nvPr>
        </p:nvSpPr>
        <p:spPr/>
        <p:txBody>
          <a:bodyPr/>
          <a:lstStyle/>
          <a:p>
            <a:r>
              <a:rPr lang="en-US" dirty="0" smtClean="0"/>
              <a:t>82.5% US Firefighters overweight or obese</a:t>
            </a:r>
          </a:p>
          <a:p>
            <a:pPr lvl="1"/>
            <a:r>
              <a:rPr lang="en-US" dirty="0" smtClean="0"/>
              <a:t>Increased risk of job-related disabilities</a:t>
            </a:r>
          </a:p>
          <a:p>
            <a:pPr lvl="1"/>
            <a:r>
              <a:rPr lang="en-US" dirty="0" smtClean="0"/>
              <a:t>Poor exercise tolerance</a:t>
            </a:r>
          </a:p>
          <a:p>
            <a:pPr lvl="1"/>
            <a:r>
              <a:rPr lang="en-US" dirty="0" smtClean="0"/>
              <a:t>Increased CVD</a:t>
            </a:r>
          </a:p>
          <a:p>
            <a:endParaRPr lang="en-US" dirty="0"/>
          </a:p>
          <a:p>
            <a:r>
              <a:rPr lang="en-US" dirty="0" smtClean="0"/>
              <a:t>70% of chronic medical conditions can be prevented with diet, exercise and healthy lifestyle</a:t>
            </a:r>
            <a:endParaRPr lang="en-US" dirty="0"/>
          </a:p>
        </p:txBody>
      </p:sp>
    </p:spTree>
    <p:extLst>
      <p:ext uri="{BB962C8B-B14F-4D97-AF65-F5344CB8AC3E}">
        <p14:creationId xmlns:p14="http://schemas.microsoft.com/office/powerpoint/2010/main" val="1167234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Bring the Basics Back to Nutrition</a:t>
            </a:r>
            <a:endParaRPr lang="en-US" dirty="0"/>
          </a:p>
        </p:txBody>
      </p:sp>
      <p:sp>
        <p:nvSpPr>
          <p:cNvPr id="3" name="Content Placeholder 2"/>
          <p:cNvSpPr>
            <a:spLocks noGrp="1"/>
          </p:cNvSpPr>
          <p:nvPr>
            <p:ph idx="1"/>
          </p:nvPr>
        </p:nvSpPr>
        <p:spPr/>
        <p:txBody>
          <a:bodyPr/>
          <a:lstStyle/>
          <a:p>
            <a:r>
              <a:rPr lang="en-US" dirty="0" smtClean="0"/>
              <a:t>Stick with whole foods, avoid the processed foods</a:t>
            </a:r>
          </a:p>
          <a:p>
            <a:pPr lvl="1"/>
            <a:r>
              <a:rPr lang="en-US" dirty="0" smtClean="0"/>
              <a:t>½ plate at every meal should contain vegetables &amp; fruits</a:t>
            </a:r>
          </a:p>
          <a:p>
            <a:pPr lvl="1"/>
            <a:r>
              <a:rPr lang="en-US" dirty="0" smtClean="0"/>
              <a:t>Stick with lean PRO at every meal (chicken, turkey, fish)</a:t>
            </a:r>
          </a:p>
          <a:p>
            <a:pPr lvl="1"/>
            <a:r>
              <a:rPr lang="en-US" dirty="0" smtClean="0"/>
              <a:t>Focus on complex CHO (WG/WW, oatmeal, sweet potatoes, brown rice, </a:t>
            </a:r>
            <a:r>
              <a:rPr lang="en-US" dirty="0" err="1" smtClean="0"/>
              <a:t>etc</a:t>
            </a:r>
            <a:r>
              <a:rPr lang="en-US" dirty="0" smtClean="0"/>
              <a:t>)</a:t>
            </a:r>
          </a:p>
          <a:p>
            <a:pPr lvl="1"/>
            <a:r>
              <a:rPr lang="en-US" dirty="0" smtClean="0"/>
              <a:t>Stick with healthy fats (nuts/seeds, avocado, extra virgin olive oils)</a:t>
            </a:r>
          </a:p>
          <a:p>
            <a:r>
              <a:rPr lang="en-US" dirty="0" smtClean="0"/>
              <a:t>Don’t skip meals!</a:t>
            </a:r>
          </a:p>
          <a:p>
            <a:r>
              <a:rPr lang="en-US" dirty="0" smtClean="0"/>
              <a:t>Hydrate! Hydrate! HYDRATE!!!</a:t>
            </a:r>
          </a:p>
          <a:p>
            <a:pPr lvl="1"/>
            <a:r>
              <a:rPr lang="en-US" dirty="0" smtClean="0"/>
              <a:t>Drink ½ your body weight in </a:t>
            </a:r>
            <a:r>
              <a:rPr lang="en-US" dirty="0" err="1" smtClean="0"/>
              <a:t>oz</a:t>
            </a:r>
            <a:r>
              <a:rPr lang="en-US" dirty="0" smtClean="0"/>
              <a:t> of water/day</a:t>
            </a:r>
          </a:p>
          <a:p>
            <a:pPr lvl="1"/>
            <a:r>
              <a:rPr lang="en-US" dirty="0" smtClean="0"/>
              <a:t>Consume more if hot weather, sweating excessively or exercising</a:t>
            </a:r>
          </a:p>
          <a:p>
            <a:pPr lvl="1"/>
            <a:r>
              <a:rPr lang="en-US" dirty="0" smtClean="0"/>
              <a:t>Avoid too much caffeine/energy drinks/alcohol</a:t>
            </a:r>
            <a:endParaRPr lang="en-US" dirty="0"/>
          </a:p>
        </p:txBody>
      </p:sp>
    </p:spTree>
    <p:extLst>
      <p:ext uri="{BB962C8B-B14F-4D97-AF65-F5344CB8AC3E}">
        <p14:creationId xmlns:p14="http://schemas.microsoft.com/office/powerpoint/2010/main" val="295621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Macronutrient Goals</a:t>
            </a:r>
            <a:br>
              <a:rPr lang="en-US" dirty="0" smtClean="0"/>
            </a:br>
            <a:endParaRPr lang="en-US" dirty="0"/>
          </a:p>
        </p:txBody>
      </p:sp>
      <p:sp>
        <p:nvSpPr>
          <p:cNvPr id="3" name="Content Placeholder 2"/>
          <p:cNvSpPr>
            <a:spLocks noGrp="1"/>
          </p:cNvSpPr>
          <p:nvPr>
            <p:ph idx="1"/>
          </p:nvPr>
        </p:nvSpPr>
        <p:spPr/>
        <p:txBody>
          <a:bodyPr/>
          <a:lstStyle/>
          <a:p>
            <a:r>
              <a:rPr lang="en-US" dirty="0" smtClean="0"/>
              <a:t>Recommended Ranges (% of calories)</a:t>
            </a:r>
          </a:p>
          <a:p>
            <a:pPr lvl="1"/>
            <a:r>
              <a:rPr lang="en-US" dirty="0" smtClean="0"/>
              <a:t>Variable depending on goal</a:t>
            </a:r>
            <a:endParaRPr lang="en-US" dirty="0"/>
          </a:p>
          <a:p>
            <a:pPr lvl="1"/>
            <a:r>
              <a:rPr lang="en-US" dirty="0" smtClean="0"/>
              <a:t>Gains: 40-60% CHO, 25-35 PRO, 15-25% FAT</a:t>
            </a:r>
          </a:p>
          <a:p>
            <a:pPr lvl="1"/>
            <a:r>
              <a:rPr lang="en-US" dirty="0" smtClean="0"/>
              <a:t>Maintain: 30-50% CHO, 25-35% PRO, 25-35% FAT</a:t>
            </a:r>
          </a:p>
          <a:p>
            <a:pPr lvl="1"/>
            <a:r>
              <a:rPr lang="en-US" dirty="0" smtClean="0"/>
              <a:t>Loss: 10-30% CHO, 40-50% PRO, 30-40% FAT</a:t>
            </a:r>
          </a:p>
          <a:p>
            <a:pPr lvl="1"/>
            <a:endParaRPr lang="en-US" dirty="0"/>
          </a:p>
          <a:p>
            <a:pPr lvl="1"/>
            <a:r>
              <a:rPr lang="en-US" dirty="0" smtClean="0"/>
              <a:t>Variable depending on type of exercise</a:t>
            </a:r>
            <a:endParaRPr lang="en-US" dirty="0"/>
          </a:p>
          <a:p>
            <a:pPr lvl="1"/>
            <a:r>
              <a:rPr lang="en-US" dirty="0" smtClean="0"/>
              <a:t>PRO</a:t>
            </a:r>
          </a:p>
          <a:p>
            <a:pPr lvl="2"/>
            <a:r>
              <a:rPr lang="en-US" dirty="0" smtClean="0"/>
              <a:t>Endurance: 1.2g/kg body weight</a:t>
            </a:r>
          </a:p>
          <a:p>
            <a:pPr lvl="2"/>
            <a:r>
              <a:rPr lang="en-US" dirty="0" smtClean="0"/>
              <a:t>Strength: 1.5-2g/kg body weight</a:t>
            </a:r>
          </a:p>
          <a:p>
            <a:pPr lvl="1"/>
            <a:r>
              <a:rPr lang="en-US" dirty="0" smtClean="0"/>
              <a:t>CHO</a:t>
            </a:r>
          </a:p>
          <a:p>
            <a:pPr lvl="2"/>
            <a:r>
              <a:rPr lang="en-US" dirty="0" smtClean="0"/>
              <a:t>7-10g/kg body weight</a:t>
            </a:r>
          </a:p>
        </p:txBody>
      </p:sp>
    </p:spTree>
    <p:extLst>
      <p:ext uri="{BB962C8B-B14F-4D97-AF65-F5344CB8AC3E}">
        <p14:creationId xmlns:p14="http://schemas.microsoft.com/office/powerpoint/2010/main" val="313501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Commissary Shopping </a:t>
            </a:r>
          </a:p>
        </p:txBody>
      </p:sp>
      <p:sp>
        <p:nvSpPr>
          <p:cNvPr id="26627" name="Content Placeholder 2"/>
          <p:cNvSpPr>
            <a:spLocks noGrp="1"/>
          </p:cNvSpPr>
          <p:nvPr>
            <p:ph idx="1"/>
          </p:nvPr>
        </p:nvSpPr>
        <p:spPr/>
        <p:txBody>
          <a:bodyPr>
            <a:normAutofit/>
          </a:bodyPr>
          <a:lstStyle/>
          <a:p>
            <a:r>
              <a:rPr lang="en-US" altLang="en-US" u="sng" smtClean="0"/>
              <a:t>Nutrition Guide Program (NGP</a:t>
            </a:r>
            <a:r>
              <a:rPr lang="en-US" altLang="en-US" smtClean="0"/>
              <a:t>)- align the criteria for tagging grocery items as closely as possible with Go4Green (G4G)</a:t>
            </a:r>
          </a:p>
          <a:p>
            <a:r>
              <a:rPr lang="en-US" altLang="en-US" smtClean="0"/>
              <a:t>DeCA’s five nutrition attributes:</a:t>
            </a:r>
          </a:p>
          <a:p>
            <a:pPr lvl="1"/>
            <a:r>
              <a:rPr lang="en-US" altLang="en-US" smtClean="0"/>
              <a:t>Whole Grain</a:t>
            </a:r>
          </a:p>
          <a:p>
            <a:pPr lvl="1"/>
            <a:r>
              <a:rPr lang="en-US" altLang="en-US" smtClean="0"/>
              <a:t>Good Source of Fiber</a:t>
            </a:r>
          </a:p>
          <a:p>
            <a:pPr lvl="1"/>
            <a:r>
              <a:rPr lang="en-US" altLang="en-US" smtClean="0"/>
              <a:t>Low Sodium</a:t>
            </a:r>
          </a:p>
          <a:p>
            <a:pPr lvl="1"/>
            <a:r>
              <a:rPr lang="en-US" altLang="en-US" smtClean="0"/>
              <a:t>Low Fat</a:t>
            </a:r>
          </a:p>
          <a:p>
            <a:pPr lvl="1"/>
            <a:r>
              <a:rPr lang="en-US" altLang="en-US" smtClean="0"/>
              <a:t>No Sugar Added</a:t>
            </a:r>
          </a:p>
          <a:p>
            <a:r>
              <a:rPr lang="en-US" altLang="en-US" smtClean="0"/>
              <a:t>Additional label elements</a:t>
            </a:r>
          </a:p>
          <a:p>
            <a:pPr lvl="1"/>
            <a:r>
              <a:rPr lang="en-US" altLang="en-US" smtClean="0"/>
              <a:t>USDA Certified Organic</a:t>
            </a:r>
          </a:p>
        </p:txBody>
      </p:sp>
      <p:sp>
        <p:nvSpPr>
          <p:cNvPr id="26628" name="Slide Number Placeholder 3"/>
          <p:cNvSpPr>
            <a:spLocks noGrp="1"/>
          </p:cNvSpPr>
          <p:nvPr>
            <p:ph type="sldNum" sz="quarter" idx="12"/>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None/>
            </a:pPr>
            <a:fld id="{42667175-7BAE-4AEE-AFA1-F31240351642}" type="slidenum">
              <a:rPr lang="en-US" altLang="en-US" sz="1000" b="0">
                <a:solidFill>
                  <a:srgbClr val="7F7F7F"/>
                </a:solidFill>
              </a:rPr>
              <a:pPr>
                <a:spcBef>
                  <a:spcPct val="0"/>
                </a:spcBef>
                <a:buClrTx/>
                <a:buSzTx/>
                <a:buNone/>
              </a:pPr>
              <a:t>6</a:t>
            </a:fld>
            <a:endParaRPr lang="en-US" altLang="en-US" sz="1000" b="0">
              <a:solidFill>
                <a:srgbClr val="E7E6E6"/>
              </a:solidFill>
            </a:endParaRPr>
          </a:p>
        </p:txBody>
      </p:sp>
    </p:spTree>
    <p:extLst>
      <p:ext uri="{BB962C8B-B14F-4D97-AF65-F5344CB8AC3E}">
        <p14:creationId xmlns:p14="http://schemas.microsoft.com/office/powerpoint/2010/main" val="3289828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3"/>
          <p:cNvSpPr>
            <a:spLocks noGrp="1"/>
          </p:cNvSpPr>
          <p:nvPr>
            <p:ph type="sldNum" sz="quarter" idx="12"/>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None/>
            </a:pPr>
            <a:fld id="{9BF9D759-607E-467B-96D5-C1942098F1E8}" type="slidenum">
              <a:rPr lang="en-US" altLang="en-US" sz="1000" b="0">
                <a:solidFill>
                  <a:srgbClr val="7F7F7F"/>
                </a:solidFill>
              </a:rPr>
              <a:pPr>
                <a:spcBef>
                  <a:spcPct val="0"/>
                </a:spcBef>
                <a:buClrTx/>
                <a:buSzTx/>
                <a:buNone/>
              </a:pPr>
              <a:t>7</a:t>
            </a:fld>
            <a:endParaRPr lang="en-US" altLang="en-US" sz="1000" b="0">
              <a:solidFill>
                <a:srgbClr val="E7E6E6"/>
              </a:solidFill>
            </a:endParaRPr>
          </a:p>
        </p:txBody>
      </p:sp>
      <p:sp>
        <p:nvSpPr>
          <p:cNvPr id="28674" name="Title 1"/>
          <p:cNvSpPr>
            <a:spLocks noGrp="1"/>
          </p:cNvSpPr>
          <p:nvPr>
            <p:ph type="title"/>
          </p:nvPr>
        </p:nvSpPr>
        <p:spPr/>
        <p:txBody>
          <a:bodyPr/>
          <a:lstStyle/>
          <a:p>
            <a:r>
              <a:rPr lang="en-US" altLang="en-US" smtClean="0"/>
              <a:t>Nutrition Guide Program (NGP)</a:t>
            </a:r>
          </a:p>
        </p:txBody>
      </p:sp>
      <p:sp>
        <p:nvSpPr>
          <p:cNvPr id="7" name="Text Placeholder 6"/>
          <p:cNvSpPr txBox="1">
            <a:spLocks/>
          </p:cNvSpPr>
          <p:nvPr/>
        </p:nvSpPr>
        <p:spPr>
          <a:xfrm>
            <a:off x="1857153" y="1778428"/>
            <a:ext cx="4191000" cy="42973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defRPr/>
            </a:pPr>
            <a:r>
              <a:rPr lang="en-US" sz="2000" dirty="0">
                <a:solidFill>
                  <a:prstClr val="black"/>
                </a:solidFill>
                <a:latin typeface="Times New Roman" panose="02020603050405020304" pitchFamily="18" charset="0"/>
                <a:cs typeface="Times New Roman" panose="02020603050405020304" pitchFamily="18" charset="0"/>
              </a:rPr>
              <a:t>NGP is a credible, dietitian approved intervention that aims to improve dietary choices and the overall quality of the diet of the military community.</a:t>
            </a:r>
          </a:p>
          <a:p>
            <a:pPr lvl="1">
              <a:buFont typeface="Courier New" panose="02070309020205020404" pitchFamily="49" charset="0"/>
              <a:buChar char="o"/>
              <a:defRPr/>
            </a:pPr>
            <a:r>
              <a:rPr lang="en-US" sz="1800" dirty="0">
                <a:solidFill>
                  <a:prstClr val="black"/>
                </a:solidFill>
                <a:latin typeface="Times New Roman" panose="02020603050405020304" pitchFamily="18" charset="0"/>
                <a:cs typeface="Times New Roman" panose="02020603050405020304" pitchFamily="18" charset="0"/>
              </a:rPr>
              <a:t>point of sale information system that highlights key nutrient attributes of store products.  </a:t>
            </a:r>
          </a:p>
          <a:p>
            <a:pPr lvl="1">
              <a:buFont typeface="Courier New" panose="02070309020205020404" pitchFamily="49" charset="0"/>
              <a:buChar char="o"/>
              <a:defRPr/>
            </a:pPr>
            <a:r>
              <a:rPr lang="en-US" sz="1800" dirty="0">
                <a:solidFill>
                  <a:prstClr val="black"/>
                </a:solidFill>
                <a:latin typeface="Times New Roman" panose="02020603050405020304" pitchFamily="18" charset="0"/>
                <a:cs typeface="Times New Roman" panose="02020603050405020304" pitchFamily="18" charset="0"/>
              </a:rPr>
              <a:t>consists of  five nutrient attributes and one lifestyle attribute</a:t>
            </a:r>
          </a:p>
          <a:p>
            <a:pPr lvl="1">
              <a:buFont typeface="Courier New" panose="02070309020205020404" pitchFamily="49" charset="0"/>
              <a:buChar char="o"/>
              <a:defRPr/>
            </a:pPr>
            <a:r>
              <a:rPr lang="en-US" sz="1800" dirty="0">
                <a:solidFill>
                  <a:prstClr val="black"/>
                </a:solidFill>
                <a:latin typeface="Times New Roman" panose="02020603050405020304" pitchFamily="18" charset="0"/>
                <a:cs typeface="Times New Roman" panose="02020603050405020304" pitchFamily="18" charset="0"/>
              </a:rPr>
              <a:t>deployed worldwide in the January 2017.</a:t>
            </a:r>
          </a:p>
          <a:p>
            <a:pPr>
              <a:defRPr/>
            </a:pPr>
            <a:endParaRPr lang="en-US" dirty="0">
              <a:solidFill>
                <a:prstClr val="black"/>
              </a:solidFill>
              <a:latin typeface="Times New Roman" panose="02020603050405020304" pitchFamily="18" charset="0"/>
              <a:cs typeface="Times New Roman" panose="02020603050405020304" pitchFamily="18" charset="0"/>
            </a:endParaRPr>
          </a:p>
          <a:p>
            <a:pPr>
              <a:defRPr/>
            </a:pPr>
            <a:endParaRPr lang="en-US" dirty="0">
              <a:solidFill>
                <a:prstClr val="black"/>
              </a:solidFill>
              <a:latin typeface="Times New Roman" panose="02020603050405020304" pitchFamily="18" charset="0"/>
              <a:cs typeface="Times New Roman" panose="02020603050405020304" pitchFamily="18" charset="0"/>
            </a:endParaRPr>
          </a:p>
          <a:p>
            <a:pPr>
              <a:defRPr/>
            </a:pPr>
            <a:endParaRPr lang="en-US" dirty="0">
              <a:solidFill>
                <a:prstClr val="black"/>
              </a:solidFill>
              <a:latin typeface="Times New Roman" panose="02020603050405020304" pitchFamily="18" charset="0"/>
              <a:cs typeface="Times New Roman" panose="02020603050405020304" pitchFamily="18" charset="0"/>
            </a:endParaRPr>
          </a:p>
          <a:p>
            <a:pPr>
              <a:defRPr/>
            </a:pPr>
            <a:endParaRPr lang="en-US" dirty="0">
              <a:solidFill>
                <a:prstClr val="black"/>
              </a:solidFill>
              <a:latin typeface="Calibri" panose="020F0502020204030204"/>
            </a:endParaRPr>
          </a:p>
        </p:txBody>
      </p:sp>
      <p:pic>
        <p:nvPicPr>
          <p:cNvPr id="2867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36522" y="1133784"/>
            <a:ext cx="3806737" cy="5049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8391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Perfect Fit Meals</a:t>
            </a:r>
          </a:p>
        </p:txBody>
      </p:sp>
      <p:sp>
        <p:nvSpPr>
          <p:cNvPr id="32771" name="Content Placeholder 2"/>
          <p:cNvSpPr>
            <a:spLocks noGrp="1"/>
          </p:cNvSpPr>
          <p:nvPr>
            <p:ph idx="1"/>
          </p:nvPr>
        </p:nvSpPr>
        <p:spPr/>
        <p:txBody>
          <a:bodyPr/>
          <a:lstStyle/>
          <a:p>
            <a:endParaRPr lang="en-US" altLang="en-US" dirty="0" smtClean="0"/>
          </a:p>
          <a:p>
            <a:endParaRPr lang="en-US" altLang="en-US" dirty="0" smtClean="0"/>
          </a:p>
          <a:p>
            <a:r>
              <a:rPr lang="en-US" altLang="en-US" sz="2600" dirty="0"/>
              <a:t>Dietitian Prepared</a:t>
            </a:r>
          </a:p>
          <a:p>
            <a:r>
              <a:rPr lang="en-US" altLang="en-US" sz="2600" dirty="0"/>
              <a:t>Microwavable Meals</a:t>
            </a:r>
          </a:p>
        </p:txBody>
      </p:sp>
      <p:sp>
        <p:nvSpPr>
          <p:cNvPr id="32772" name="Slide Number Placeholder 3"/>
          <p:cNvSpPr>
            <a:spLocks noGrp="1"/>
          </p:cNvSpPr>
          <p:nvPr>
            <p:ph type="sldNum" sz="quarter" idx="12"/>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None/>
            </a:pPr>
            <a:fld id="{D22E1C23-B1A4-4210-98D2-C84BECD038C2}" type="slidenum">
              <a:rPr lang="en-US" altLang="en-US" sz="1000" b="0">
                <a:solidFill>
                  <a:srgbClr val="7F7F7F"/>
                </a:solidFill>
              </a:rPr>
              <a:pPr>
                <a:spcBef>
                  <a:spcPct val="0"/>
                </a:spcBef>
                <a:buClrTx/>
                <a:buSzTx/>
                <a:buNone/>
              </a:pPr>
              <a:t>8</a:t>
            </a:fld>
            <a:endParaRPr lang="en-US" altLang="en-US" sz="1000" b="0">
              <a:solidFill>
                <a:srgbClr val="E7E6E6"/>
              </a:solidFill>
            </a:endParaRPr>
          </a:p>
        </p:txBody>
      </p:sp>
      <p:pic>
        <p:nvPicPr>
          <p:cNvPr id="3277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47951" y="3702820"/>
            <a:ext cx="2054224" cy="2659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55497" y="2708910"/>
            <a:ext cx="2537555" cy="2954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04163" y="1476376"/>
            <a:ext cx="2322512"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72899" y="1710614"/>
            <a:ext cx="4651375"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318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mtClean="0"/>
              <a:t>Eating at the Dining Facility</a:t>
            </a:r>
          </a:p>
        </p:txBody>
      </p:sp>
      <p:pic>
        <p:nvPicPr>
          <p:cNvPr id="53251"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0575" y="1837460"/>
            <a:ext cx="7886700" cy="3235875"/>
          </a:xfrm>
        </p:spPr>
      </p:pic>
      <p:sp>
        <p:nvSpPr>
          <p:cNvPr id="53252" name="Slide Number Placeholder 3"/>
          <p:cNvSpPr>
            <a:spLocks noGrp="1"/>
          </p:cNvSpPr>
          <p:nvPr>
            <p:ph type="sldNum" sz="quarter" idx="12"/>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None/>
            </a:pPr>
            <a:fld id="{4F77F7F4-D838-40C8-B4F5-D36764BB61C6}" type="slidenum">
              <a:rPr lang="en-US" altLang="en-US" sz="1000" b="0">
                <a:solidFill>
                  <a:srgbClr val="7F7F7F"/>
                </a:solidFill>
              </a:rPr>
              <a:pPr>
                <a:spcBef>
                  <a:spcPct val="0"/>
                </a:spcBef>
                <a:buClrTx/>
                <a:buSzTx/>
                <a:buNone/>
              </a:pPr>
              <a:t>9</a:t>
            </a:fld>
            <a:endParaRPr lang="en-US" altLang="en-US" sz="1000" b="0">
              <a:solidFill>
                <a:srgbClr val="E7E6E6"/>
              </a:solidFill>
            </a:endParaRPr>
          </a:p>
        </p:txBody>
      </p:sp>
      <p:pic>
        <p:nvPicPr>
          <p:cNvPr id="53253"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45051" y="4494214"/>
            <a:ext cx="19145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69263" y="4494213"/>
            <a:ext cx="1878012"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1339838"/>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PS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TotalTime>
  <Words>2785</Words>
  <Application>Microsoft Office PowerPoint</Application>
  <PresentationFormat>Widescreen</PresentationFormat>
  <Paragraphs>344</Paragraphs>
  <Slides>24</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Baskerville Old Face</vt:lpstr>
      <vt:lpstr>Calibri</vt:lpstr>
      <vt:lpstr>Cambria</vt:lpstr>
      <vt:lpstr>Courier New</vt:lpstr>
      <vt:lpstr>Times New Roman</vt:lpstr>
      <vt:lpstr>Wingdings</vt:lpstr>
      <vt:lpstr>1_Office Theme</vt:lpstr>
      <vt:lpstr>OPSS Template</vt:lpstr>
      <vt:lpstr>PowerPoint Presentation</vt:lpstr>
      <vt:lpstr>Pillars of Optimal Health</vt:lpstr>
      <vt:lpstr>Firefighter Health</vt:lpstr>
      <vt:lpstr>Bring the Basics Back to Nutrition</vt:lpstr>
      <vt:lpstr>Macronutrient Goals </vt:lpstr>
      <vt:lpstr>Commissary Shopping </vt:lpstr>
      <vt:lpstr>Nutrition Guide Program (NGP)</vt:lpstr>
      <vt:lpstr>Perfect Fit Meals</vt:lpstr>
      <vt:lpstr>Eating at the Dining Facility</vt:lpstr>
      <vt:lpstr>Snack Ideas</vt:lpstr>
      <vt:lpstr>Plan Ahead</vt:lpstr>
      <vt:lpstr>Eating Before Exercise</vt:lpstr>
      <vt:lpstr>Eating for Recovery</vt:lpstr>
      <vt:lpstr>Physical Fitness</vt:lpstr>
      <vt:lpstr>Sleep Hygiene</vt:lpstr>
      <vt:lpstr>Stress Good &amp; Bad</vt:lpstr>
      <vt:lpstr>PowerPoint Presentation</vt:lpstr>
      <vt:lpstr>Dietary Supplement Basics</vt:lpstr>
      <vt:lpstr>Key Messages</vt:lpstr>
      <vt:lpstr>Is it Safe?</vt:lpstr>
      <vt:lpstr>Supplement  Stacking</vt:lpstr>
      <vt:lpstr>Energy Drinks</vt:lpstr>
      <vt:lpstr>Utilizing Your Resources At GAFB</vt:lpstr>
      <vt:lpstr> Utilizing Your Resources At GAFB</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BURMEISTER, ELIZABETH A GS-11 USAF AETC 17 MDOS/SGOZ</dc:creator>
  <cp:lastModifiedBy>BURMEISTER, ELIZABETH A GS-11 USAF AETC 17 MDOS/SGOZ</cp:lastModifiedBy>
  <cp:revision>15</cp:revision>
  <dcterms:created xsi:type="dcterms:W3CDTF">2019-02-25T17:36:50Z</dcterms:created>
  <dcterms:modified xsi:type="dcterms:W3CDTF">2019-06-20T20:22:40Z</dcterms:modified>
</cp:coreProperties>
</file>